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s/slide14.xml" ContentType="application/vnd.openxmlformats-officedocument.presentationml.slide+xml"/>
  <Default Extension="xml" ContentType="application/xml"/>
  <Override PartName="/ppt/slides/slide45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.xml" ContentType="application/vnd.openxmlformats-officedocument.presentationml.notesSlide+xml"/>
  <Override PartName="/ppt/slideLayouts/slideLayout16.xml" ContentType="application/vnd.openxmlformats-officedocument.presentationml.slideLayout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slides/slide5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docProps/core.xml" ContentType="application/vnd.openxmlformats-package.core-properties+xml"/>
  <Override PartName="/ppt/comments/comment2.xml" ContentType="application/vnd.openxmlformats-officedocument.presentationml.comments+xml"/>
  <Override PartName="/ppt/notesSlides/notesSlide7.xml" ContentType="application/vnd.openxmlformats-officedocument.presentationml.notesSlide+xml"/>
  <Override PartName="/ppt/slides/slide44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Layouts/slideLayout15.xml" ContentType="application/vnd.openxmlformats-officedocument.presentationml.slideLayout+xml"/>
  <Override PartName="/ppt/slides/slide27.xml" ContentType="application/vnd.openxmlformats-officedocument.presentationml.slide+xml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Layouts/slideLayout4.xml" ContentType="application/vnd.openxmlformats-officedocument.presentationml.slideLayout+xml"/>
  <Default Extension="png" ContentType="image/png"/>
  <Override PartName="/ppt/notesSlides/notesSlide8.xml" ContentType="application/vnd.openxmlformats-officedocument.presentationml.notesSlide+xml"/>
  <Override PartName="/ppt/slides/slide12.xml" ContentType="application/vnd.openxmlformats-officedocument.presentationml.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slides/slide43.xml" ContentType="application/vnd.openxmlformats-officedocument.presentationml.slide+xml"/>
  <Override PartName="/ppt/slides/slide26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52.xml" ContentType="application/vnd.openxmlformats-officedocument.presentationml.slide+xml"/>
  <Override PartName="/ppt/slides/slide35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slides/slide49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42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25.xml" ContentType="application/vnd.openxmlformats-officedocument.presentationml.slide+xml"/>
  <Override PartName="/ppt/slides/slide51.xml" ContentType="application/vnd.openxmlformats-officedocument.presentationml.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slides/slide10.xml" ContentType="application/vnd.openxmlformats-officedocument.presentationml.slide+xml"/>
  <Default Extension="wmf" ContentType="image/x-wmf"/>
  <Override PartName="/ppt/slides/slide48.xml" ContentType="application/vnd.openxmlformats-officedocument.presentationml.slide+xml"/>
  <Override PartName="/docProps/app.xml" ContentType="application/vnd.openxmlformats-officedocument.extended-properties+xml"/>
  <Override PartName="/ppt/notesSlides/notesSlide4.xml" ContentType="application/vnd.openxmlformats-officedocument.presentationml.notesSlide+xml"/>
  <Override PartName="/ppt/slideLayouts/slideLayout19.xml" ContentType="application/vnd.openxmlformats-officedocument.presentationml.slideLayout+xml"/>
  <Override PartName="/ppt/slides/slide41.xml" ContentType="application/vnd.openxmlformats-officedocument.presentationml.slide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s/slide24.xml" ContentType="application/vnd.openxmlformats-officedocument.presentationml.slide+xml"/>
  <Override PartName="/ppt/slides/slide50.xml" ContentType="application/vnd.openxmlformats-officedocument.presentationml.slide+xml"/>
  <Override PartName="/ppt/slides/slide8.xml" ContentType="application/vnd.openxmlformats-officedocument.presentationml.slide+xml"/>
  <Override PartName="/ppt/notesSlides/notesSlide10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viewProps.xml" ContentType="application/vnd.openxmlformats-officedocument.presentationml.viewProps+xml"/>
  <Default Extension="jpeg" ContentType="image/jpeg"/>
  <Override PartName="/ppt/slides/slide47.xml" ContentType="application/vnd.openxmlformats-officedocument.presentationml.slide+xml"/>
  <Override PartName="/ppt/notesSlides/notesSlide3.xml" ContentType="application/vnd.openxmlformats-officedocument.presentationml.notesSlide+xml"/>
  <Override PartName="/ppt/slideLayouts/slideLayout18.xml" ContentType="application/vnd.openxmlformats-officedocument.presentationml.slideLayout+xml"/>
  <Override PartName="/ppt/slides/slide40.xml" ContentType="application/vnd.openxmlformats-officedocument.presentationml.slide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s/slide39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slides/slide46.xml" ContentType="application/vnd.openxmlformats-officedocument.presentationml.slide+xml"/>
  <Override PartName="/ppt/notesSlides/notesSlide2.xml" ContentType="application/vnd.openxmlformats-officedocument.presentationml.notesSlide+xml"/>
  <Override PartName="/ppt/slideLayouts/slideLayout17.xml" ContentType="application/vnd.openxmlformats-officedocument.presentationml.slideLayout+xml"/>
  <Override PartName="/ppt/slides/slide29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slides/slide38.xml" ContentType="application/vnd.openxmlformats-officedocument.presentationml.slide+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Default Extension="bin" ContentType="application/vnd.openxmlformats-officedocument.presentationml.printerSettings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83" r:id="rId1"/>
  </p:sldMasterIdLst>
  <p:notesMasterIdLst>
    <p:notesMasterId r:id="rId54"/>
  </p:notesMasterIdLst>
  <p:handoutMasterIdLst>
    <p:handoutMasterId r:id="rId55"/>
  </p:handoutMasterIdLst>
  <p:sldIdLst>
    <p:sldId id="645" r:id="rId2"/>
    <p:sldId id="584" r:id="rId3"/>
    <p:sldId id="637" r:id="rId4"/>
    <p:sldId id="586" r:id="rId5"/>
    <p:sldId id="621" r:id="rId6"/>
    <p:sldId id="629" r:id="rId7"/>
    <p:sldId id="612" r:id="rId8"/>
    <p:sldId id="613" r:id="rId9"/>
    <p:sldId id="614" r:id="rId10"/>
    <p:sldId id="615" r:id="rId11"/>
    <p:sldId id="651" r:id="rId12"/>
    <p:sldId id="616" r:id="rId13"/>
    <p:sldId id="646" r:id="rId14"/>
    <p:sldId id="647" r:id="rId15"/>
    <p:sldId id="648" r:id="rId16"/>
    <p:sldId id="649" r:id="rId17"/>
    <p:sldId id="630" r:id="rId18"/>
    <p:sldId id="590" r:id="rId19"/>
    <p:sldId id="592" r:id="rId20"/>
    <p:sldId id="593" r:id="rId21"/>
    <p:sldId id="594" r:id="rId22"/>
    <p:sldId id="595" r:id="rId23"/>
    <p:sldId id="596" r:id="rId24"/>
    <p:sldId id="599" r:id="rId25"/>
    <p:sldId id="619" r:id="rId26"/>
    <p:sldId id="601" r:id="rId27"/>
    <p:sldId id="602" r:id="rId28"/>
    <p:sldId id="603" r:id="rId29"/>
    <p:sldId id="652" r:id="rId30"/>
    <p:sldId id="631" r:id="rId31"/>
    <p:sldId id="620" r:id="rId32"/>
    <p:sldId id="607" r:id="rId33"/>
    <p:sldId id="650" r:id="rId34"/>
    <p:sldId id="622" r:id="rId35"/>
    <p:sldId id="626" r:id="rId36"/>
    <p:sldId id="623" r:id="rId37"/>
    <p:sldId id="625" r:id="rId38"/>
    <p:sldId id="627" r:id="rId39"/>
    <p:sldId id="624" r:id="rId40"/>
    <p:sldId id="611" r:id="rId41"/>
    <p:sldId id="632" r:id="rId42"/>
    <p:sldId id="643" r:id="rId43"/>
    <p:sldId id="644" r:id="rId44"/>
    <p:sldId id="642" r:id="rId45"/>
    <p:sldId id="634" r:id="rId46"/>
    <p:sldId id="604" r:id="rId47"/>
    <p:sldId id="635" r:id="rId48"/>
    <p:sldId id="608" r:id="rId49"/>
    <p:sldId id="609" r:id="rId50"/>
    <p:sldId id="633" r:id="rId51"/>
    <p:sldId id="610" r:id="rId52"/>
    <p:sldId id="638" r:id="rId53"/>
  </p:sldIdLst>
  <p:sldSz cx="9144000" cy="5143500" type="screen16x9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mAuthor id="0" name="Albert Godfrind" initials="AG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scaleToFitPaper="1" frameSlides="1"/>
  <p:showPr showNarration="1">
    <p:present/>
    <p:sldAll/>
    <p:penClr>
      <a:prstClr val="red"/>
    </p:penClr>
    <p:extLst>
      <p:ext uri="{EC167BDD-8182-4AB7-AECC-EB403E3ABB37}">
        <p14:laserClr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>
          <a:srgbClr val="FF0000"/>
        </p14:laserClr>
      </p:ext>
      <p:ext uri="{2FDB2607-1784-4EEB-B798-7EB5836EED8A}">
        <p14:showMediaCtrls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1"/>
      </p:ext>
    </p:extLst>
  </p:showPr>
  <p:clrMru>
    <a:srgbClr val="F3F3F3"/>
    <a:srgbClr val="00B050"/>
    <a:srgbClr val="FFB500"/>
    <a:srgbClr val="7A7A7A"/>
    <a:srgbClr val="B3B3B3"/>
    <a:srgbClr val="FF1414"/>
    <a:srgbClr val="8BAAC3"/>
    <a:srgbClr val="FF0000"/>
    <a:srgbClr val="DC0000"/>
    <a:srgbClr val="820000"/>
  </p:clrMru>
  <p:extLst>
    <p:ext uri="{E76CE94A-603C-4142-B9EB-6D1370010A27}">
      <p14:discardImageEditData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0"/>
    </p:ext>
    <p:ext uri="{D31A062A-798A-4329-ABDD-BBA856620510}">
      <p14:defaultImageDpi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1731" autoAdjust="0"/>
    <p:restoredTop sz="96000" autoAdjust="0"/>
  </p:normalViewPr>
  <p:slideViewPr>
    <p:cSldViewPr>
      <p:cViewPr varScale="1">
        <p:scale>
          <a:sx n="122" d="100"/>
          <a:sy n="122" d="100"/>
        </p:scale>
        <p:origin x="-112" y="-192"/>
      </p:cViewPr>
      <p:guideLst>
        <p:guide orient="horz" pos="1492"/>
        <p:guide orient="horz" pos="842"/>
        <p:guide orient="horz" pos="540"/>
        <p:guide orient="horz" pos="2281"/>
        <p:guide orient="horz" pos="2776"/>
        <p:guide orient="horz" pos="648"/>
        <p:guide orient="horz" pos="1739"/>
        <p:guide pos="2880"/>
        <p:guide pos="5619"/>
        <p:guide pos="3091"/>
        <p:guide pos="291"/>
        <p:guide pos="2327"/>
      </p:guideLst>
    </p:cSldViewPr>
  </p:slideViewPr>
  <p:outlineViewPr>
    <p:cViewPr>
      <p:scale>
        <a:sx n="33" d="100"/>
        <a:sy n="33" d="100"/>
      </p:scale>
      <p:origin x="0" y="42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848"/>
    </p:cViewPr>
  </p:sorterViewPr>
  <p:notesViewPr>
    <p:cSldViewPr snapToGrid="0" snapToObjects="1">
      <p:cViewPr varScale="1">
        <p:scale>
          <a:sx n="95" d="100"/>
          <a:sy n="95" d="100"/>
        </p:scale>
        <p:origin x="-2724" y="-90"/>
      </p:cViewPr>
      <p:guideLst>
        <p:guide orient="horz" pos="2160"/>
        <p:guide pos="288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handoutMaster" Target="handoutMasters/handoutMaster1.xml"/><Relationship Id="rId56" Type="http://schemas.openxmlformats.org/officeDocument/2006/relationships/printerSettings" Target="printerSettings/printerSettings1.bin"/><Relationship Id="rId57" Type="http://schemas.openxmlformats.org/officeDocument/2006/relationships/commentAuthors" Target="commentAuthors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m authorId="0" dt="2015-12-02T08:08:15.066" idx="4">
    <p:pos x="10" y="10"/>
    <p:text>Clarify number of mappers
max_connections no longer used
how to configure nr of mappers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m authorId="0" dt="2015-10-14T05:56:34.621" idx="3">
    <p:pos x="10" y="10"/>
    <p:text>Add security note for data server (MDS_CONFIG)</p:tex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9333BE-0D34-4F62-BD6E-2C3B14663373}" type="datetimeFigureOut">
              <a:rPr lang="en-US" smtClean="0"/>
              <a:pPr/>
              <a:t>12/2/15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ABB6E-EB62-4D88-B3E7-408903A4E4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1705973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2D1F94-724F-43BD-B41B-43157E9B4550}" type="datetimeFigureOut">
              <a:rPr lang="en-US" smtClean="0"/>
              <a:pPr/>
              <a:t>12/2/15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82501-53DA-4152-84B0-51135B15EE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21532524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Arial" pitchFamily="-84" charset="0"/>
              <a:buNone/>
            </a:pPr>
            <a:fld id="{957B483A-D436-8546-BD80-7C627C550A26}" type="slidenum">
              <a:rPr lang="en-US">
                <a:latin typeface="Arial" pitchFamily="-84" charset="0"/>
                <a:ea typeface="Times New Roman" pitchFamily="-84" charset="0"/>
                <a:cs typeface="Times New Roman" pitchFamily="-84" charset="0"/>
              </a:rPr>
              <a:pPr>
                <a:buFont typeface="Arial" pitchFamily="-84" charset="0"/>
                <a:buNone/>
              </a:pPr>
              <a:t>1</a:t>
            </a:fld>
            <a:endParaRPr lang="en-US">
              <a:latin typeface="Arial" pitchFamily="-84" charset="0"/>
              <a:ea typeface="Times New Roman" pitchFamily="-84" charset="0"/>
              <a:cs typeface="Times New Roman" pitchFamily="-84" charset="0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>
              <a:latin typeface="Times New Roman" pitchFamily="-84" charset="0"/>
              <a:ea typeface="Times New Roman" pitchFamily="-84" charset="0"/>
              <a:cs typeface="Times New Roman" pitchFamily="-8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93938" y="519113"/>
            <a:ext cx="4556125" cy="2562225"/>
          </a:xfrm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A6297D-C370-F549-8F59-74A4DB165572}" type="slidenum">
              <a:rPr lang="en-US"/>
              <a:pPr/>
              <a:t>4</a:t>
            </a:fld>
            <a:endParaRPr lang="en-US"/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606550" y="344488"/>
            <a:ext cx="5937250" cy="3340100"/>
          </a:xfrm>
          <a:ln w="12700" cap="flat"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3857625"/>
            <a:ext cx="7620000" cy="2561035"/>
          </a:xfrm>
          <a:noFill/>
          <a:ln/>
        </p:spPr>
        <p:txBody>
          <a:bodyPr lIns="12488" tIns="12488" rIns="12488" bIns="12488"/>
          <a:lstStyle/>
          <a:p>
            <a:pPr lvl="1" eaLnBrk="1" hangingPunct="1"/>
            <a:endParaRPr lang="en-US" dirty="0">
              <a:latin typeface="Times New Roman" pitchFamily="-109" charset="0"/>
              <a:cs typeface="Times New Roman" pitchFamily="-109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1A595F-93C7-B541-B18B-F5B1B5188AD6}" type="slidenum">
              <a:rPr lang="en-US"/>
              <a:pPr/>
              <a:t>20</a:t>
            </a:fld>
            <a:endParaRPr lang="en-US"/>
          </a:p>
        </p:txBody>
      </p:sp>
      <p:sp>
        <p:nvSpPr>
          <p:cNvPr id="237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604963" y="344488"/>
            <a:ext cx="5937250" cy="3340100"/>
          </a:xfrm>
          <a:ln w="12700" cap="flat"/>
        </p:spPr>
      </p:sp>
      <p:sp>
        <p:nvSpPr>
          <p:cNvPr id="2375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3857625"/>
            <a:ext cx="7620000" cy="2561035"/>
          </a:xfrm>
          <a:noFill/>
          <a:ln/>
        </p:spPr>
        <p:txBody>
          <a:bodyPr lIns="12489" tIns="12489" rIns="12489" bIns="12489"/>
          <a:lstStyle/>
          <a:p>
            <a:pPr eaLnBrk="1" hangingPunct="1"/>
            <a:endParaRPr lang="fr-FR">
              <a:latin typeface="Times New Roman" pitchFamily="-109" charset="0"/>
              <a:cs typeface="Times New Roman" pitchFamily="-109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53463C-86A3-5A43-99CF-B1FE5E8CEA86}" type="slidenum">
              <a:rPr lang="en-US"/>
              <a:pPr/>
              <a:t>21</a:t>
            </a:fld>
            <a:endParaRPr lang="en-US"/>
          </a:p>
        </p:txBody>
      </p:sp>
      <p:sp>
        <p:nvSpPr>
          <p:cNvPr id="238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604963" y="344488"/>
            <a:ext cx="5937250" cy="3340100"/>
          </a:xfrm>
          <a:ln w="12700" cap="flat"/>
        </p:spPr>
      </p:sp>
      <p:sp>
        <p:nvSpPr>
          <p:cNvPr id="238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3857625"/>
            <a:ext cx="7620000" cy="2561035"/>
          </a:xfrm>
          <a:noFill/>
          <a:ln/>
        </p:spPr>
        <p:txBody>
          <a:bodyPr lIns="12489" tIns="12489" rIns="12489" bIns="12489"/>
          <a:lstStyle/>
          <a:p>
            <a:pPr eaLnBrk="1" hangingPunct="1"/>
            <a:endParaRPr lang="fr-FR">
              <a:latin typeface="Times New Roman" pitchFamily="-109" charset="0"/>
              <a:cs typeface="Times New Roman" pitchFamily="-109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DB778C-CC60-BC46-85AE-642769666167}" type="slidenum">
              <a:rPr lang="en-US"/>
              <a:pPr/>
              <a:t>26</a:t>
            </a:fld>
            <a:endParaRPr lang="en-US"/>
          </a:p>
        </p:txBody>
      </p:sp>
      <p:sp>
        <p:nvSpPr>
          <p:cNvPr id="246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604963" y="344488"/>
            <a:ext cx="5937250" cy="3340100"/>
          </a:xfrm>
          <a:ln/>
        </p:spPr>
      </p:sp>
      <p:sp>
        <p:nvSpPr>
          <p:cNvPr id="2467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3857625"/>
            <a:ext cx="7620000" cy="2561035"/>
          </a:xfrm>
          <a:noFill/>
          <a:ln/>
        </p:spPr>
        <p:txBody>
          <a:bodyPr/>
          <a:lstStyle/>
          <a:p>
            <a:pPr eaLnBrk="1" hangingPunct="1"/>
            <a:endParaRPr lang="fr-FR">
              <a:latin typeface="Times New Roman" pitchFamily="-109" charset="0"/>
              <a:cs typeface="Times New Roman" pitchFamily="-109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EEFBA2-6866-4F45-9A00-45896E344246}" type="slidenum">
              <a:rPr lang="en-US" smtClean="0"/>
              <a:pPr/>
              <a:t>40</a:t>
            </a:fld>
            <a:endParaRPr lang="en-US" smtClean="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87588" y="514350"/>
            <a:ext cx="4568825" cy="2570163"/>
          </a:xfrm>
          <a:ln w="12700" cap="flat">
            <a:solidFill>
              <a:schemeClr val="tx1"/>
            </a:solidFill>
          </a:ln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2592" tIns="46296" rIns="92592" bIns="46296"/>
          <a:lstStyle/>
          <a:p>
            <a:pPr eaLnBrk="1" hangingPunct="1"/>
            <a:endParaRPr lang="nl-NL" dirty="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EEFBA2-6866-4F45-9A00-45896E344246}" type="slidenum">
              <a:rPr lang="en-US" smtClean="0"/>
              <a:pPr/>
              <a:t>41</a:t>
            </a:fld>
            <a:endParaRPr lang="en-US" smtClean="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87588" y="514350"/>
            <a:ext cx="4568825" cy="2570163"/>
          </a:xfrm>
          <a:ln w="12700" cap="flat">
            <a:solidFill>
              <a:schemeClr val="tx1"/>
            </a:solidFill>
          </a:ln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2592" tIns="46296" rIns="92592" bIns="46296"/>
          <a:lstStyle/>
          <a:p>
            <a:pPr eaLnBrk="1" hangingPunct="1"/>
            <a:endParaRPr lang="nl-NL" dirty="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4490B5-F0DA-CF4F-8840-73B4D23D8F98}" type="slidenum">
              <a:rPr lang="en-US"/>
              <a:pPr/>
              <a:t>46</a:t>
            </a:fld>
            <a:endParaRPr lang="en-US"/>
          </a:p>
        </p:txBody>
      </p:sp>
      <p:sp>
        <p:nvSpPr>
          <p:cNvPr id="249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606550" y="344488"/>
            <a:ext cx="5937250" cy="3340100"/>
          </a:xfrm>
          <a:ln w="12700" cap="flat"/>
        </p:spPr>
      </p:sp>
      <p:sp>
        <p:nvSpPr>
          <p:cNvPr id="249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3857625"/>
            <a:ext cx="7620000" cy="2561035"/>
          </a:xfrm>
          <a:noFill/>
          <a:ln/>
        </p:spPr>
        <p:txBody>
          <a:bodyPr lIns="12488" tIns="12488" rIns="12488" bIns="12488"/>
          <a:lstStyle/>
          <a:p>
            <a:pPr lvl="1" eaLnBrk="1" hangingPunct="1"/>
            <a:endParaRPr lang="en-US" dirty="0">
              <a:latin typeface="Times New Roman" pitchFamily="-109" charset="0"/>
              <a:cs typeface="Times New Roman" pitchFamily="-109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93938" y="519113"/>
            <a:ext cx="4556125" cy="2562225"/>
          </a:xfrm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6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1.w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1.w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1.w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New Template_Content 2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347" y="245538"/>
            <a:ext cx="8229586" cy="768803"/>
          </a:xfrm>
        </p:spPr>
        <p:txBody>
          <a:bodyPr anchor="t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804347" y="1522101"/>
            <a:ext cx="8229600" cy="3062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347" y="1029231"/>
            <a:ext cx="8229600" cy="304800"/>
          </a:xfrm>
        </p:spPr>
        <p:txBody>
          <a:bodyPr anchor="t" anchorCtr="0">
            <a:noAutofit/>
          </a:bodyPr>
          <a:lstStyle>
            <a:lvl1pPr marL="0" indent="0">
              <a:spcAft>
                <a:spcPts val="0"/>
              </a:spcAft>
              <a:buFontTx/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77905994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New Template_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1716438"/>
            <a:ext cx="4284133" cy="2420477"/>
          </a:xfrm>
          <a:prstGeom prst="rect">
            <a:avLst/>
          </a:prstGeom>
          <a:gradFill flip="none" rotWithShape="1">
            <a:gsLst>
              <a:gs pos="0">
                <a:srgbClr val="B3B3B3"/>
              </a:gs>
              <a:gs pos="100000">
                <a:srgbClr val="F3F3F3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78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1524" y="1156648"/>
            <a:ext cx="4291076" cy="55132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2075" tIns="46038" rIns="92075" bIns="46038" anchor="ctr"/>
          <a:lstStyle/>
          <a:p>
            <a:pPr marL="119063" indent="-119063" algn="ctr">
              <a:defRPr/>
            </a:pPr>
            <a:endParaRPr lang="en-US" sz="4000" b="1" dirty="0">
              <a:solidFill>
                <a:srgbClr val="FFFFFF"/>
              </a:solidFill>
              <a:latin typeface="Arial" pitchFamily="-106" charset="0"/>
              <a:ea typeface="ＭＳ Ｐゴシック" pitchFamily="34" charset="-128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4318000" y="1156648"/>
            <a:ext cx="4825998" cy="2971800"/>
          </a:xfrm>
          <a:effectLst>
            <a:reflection blurRad="63500" stA="50000" endPos="7000" dir="5400000" sy="-100000" algn="bl" rotWithShape="0"/>
          </a:effectLst>
        </p:spPr>
        <p:txBody>
          <a:bodyPr anchor="ctr" anchorCtr="1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Insert Picture Here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/>
          </p:nvPr>
        </p:nvSpPr>
        <p:spPr>
          <a:xfrm>
            <a:off x="753544" y="1859644"/>
            <a:ext cx="3131820" cy="213741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804346" y="1163620"/>
            <a:ext cx="3412068" cy="544351"/>
          </a:xfrm>
          <a:noFill/>
        </p:spPr>
        <p:txBody>
          <a:bodyPr lIns="0" tIns="0" rIns="0" bIns="0" anchor="ctr" anchorCtr="0">
            <a:noAutofit/>
          </a:bodyPr>
          <a:lstStyle>
            <a:lvl1pPr marL="0" indent="0">
              <a:spcAft>
                <a:spcPts val="0"/>
              </a:spcAft>
              <a:buNone/>
              <a:defRPr sz="2000" b="1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Master Text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04346" y="245538"/>
            <a:ext cx="8221121" cy="770462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122271720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New Template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1159938"/>
            <a:ext cx="9144000" cy="2971799"/>
          </a:xfrm>
          <a:prstGeom prst="rect">
            <a:avLst/>
          </a:prstGeom>
          <a:gradFill flip="none" rotWithShape="1">
            <a:gsLst>
              <a:gs pos="0">
                <a:srgbClr val="AA0000"/>
              </a:gs>
              <a:gs pos="100000">
                <a:srgbClr val="FF1414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/>
          </p:nvPr>
        </p:nvSpPr>
        <p:spPr bwMode="white">
          <a:xfrm>
            <a:off x="797999" y="1422404"/>
            <a:ext cx="7617881" cy="1354667"/>
          </a:xfrm>
        </p:spPr>
        <p:txBody>
          <a:bodyPr lIns="0" tIns="0" rIns="0" bIns="0" anchor="t" anchorCtr="0">
            <a:normAutofit/>
          </a:bodyPr>
          <a:lstStyle>
            <a:lvl1pPr marL="114300" indent="-114300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22"/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899602" y="2844803"/>
            <a:ext cx="3994149" cy="443953"/>
          </a:xfrm>
          <a:noFill/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lang="en-US" sz="2000" b="1" kern="1200" cap="none" baseline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itchFamily="2" charset="2"/>
              <a:buNone/>
            </a:pPr>
            <a:r>
              <a:rPr lang="en-US" dirty="0" smtClean="0"/>
              <a:t>Click to edit name</a:t>
            </a: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899602" y="3343623"/>
            <a:ext cx="3994149" cy="703448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lang="en-US" sz="1600" b="0" kern="1200" cap="none" baseline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itchFamily="2" charset="2"/>
              <a:buNone/>
            </a:pPr>
            <a:r>
              <a:rPr lang="en-US" dirty="0" smtClean="0"/>
              <a:t>Click to edit title</a:t>
            </a:r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37082943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New Templat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2"/>
          <p:cNvSpPr>
            <a:spLocks noGrp="1"/>
          </p:cNvSpPr>
          <p:nvPr>
            <p:ph type="body" sz="quarter" idx="16"/>
          </p:nvPr>
        </p:nvSpPr>
        <p:spPr>
          <a:xfrm>
            <a:off x="457201" y="1126067"/>
            <a:ext cx="2607406" cy="3149600"/>
          </a:xfrm>
          <a:noFill/>
        </p:spPr>
        <p:txBody>
          <a:bodyPr lIns="0" tIns="0" rIns="0" bIns="0" anchor="ctr" anchorCtr="0">
            <a:noAutofit/>
          </a:bodyPr>
          <a:lstStyle>
            <a:lvl1pPr marL="0" marR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5000"/>
              <a:buFont typeface="Arial" pitchFamily="34" charset="0"/>
              <a:buNone/>
              <a:tabLst/>
              <a:defRPr sz="1800" b="0" cap="none" baseline="0">
                <a:solidFill>
                  <a:schemeClr val="tx1"/>
                </a:solidFill>
              </a:defRPr>
            </a:lvl1pPr>
            <a:lvl2pPr marL="169863" indent="-169863">
              <a:buClr>
                <a:schemeClr val="accent1"/>
              </a:buClr>
              <a:buFont typeface="Wingdings" charset="2"/>
              <a:buChar char="§"/>
              <a:defRPr sz="16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7" hasCustomPrompt="1"/>
          </p:nvPr>
        </p:nvSpPr>
        <p:spPr>
          <a:xfrm>
            <a:off x="3482976" y="1123950"/>
            <a:ext cx="5236560" cy="3151717"/>
          </a:xfrm>
        </p:spPr>
        <p:txBody>
          <a:bodyPr anchor="ctr" anchorCtr="1"/>
          <a:lstStyle>
            <a:lvl1pPr marL="60325" indent="0" algn="ctr">
              <a:buNone/>
              <a:defRPr/>
            </a:lvl1pPr>
          </a:lstStyle>
          <a:p>
            <a:r>
              <a:rPr lang="en-US" dirty="0" smtClean="0"/>
              <a:t>Insert Chart Here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04347" y="245538"/>
            <a:ext cx="8229586" cy="770462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Rectangle 26"/>
          <p:cNvSpPr>
            <a:spLocks noChangeArrowheads="1"/>
          </p:cNvSpPr>
          <p:nvPr userDrawn="1"/>
        </p:nvSpPr>
        <p:spPr bwMode="auto">
          <a:xfrm flipH="1">
            <a:off x="3171825" y="1118350"/>
            <a:ext cx="27432" cy="3155157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lIns="34281" tIns="17140" rIns="34281" bIns="17140" anchor="ctr"/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396455817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New Template_Corp Tag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 userDrawn="1"/>
        </p:nvGrpSpPr>
        <p:grpSpPr>
          <a:xfrm>
            <a:off x="2103807" y="1774228"/>
            <a:ext cx="4936386" cy="1595045"/>
            <a:chOff x="2113332" y="1464413"/>
            <a:chExt cx="4936386" cy="1595045"/>
          </a:xfrm>
        </p:grpSpPr>
        <p:pic>
          <p:nvPicPr>
            <p:cNvPr id="6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3332" y="1464413"/>
              <a:ext cx="4936386" cy="1595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034" descr="HSET_clr_rgb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1263" y="1700213"/>
              <a:ext cx="4179887" cy="1198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234562101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New Template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O_signature_clr_rg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855133" y="1329097"/>
            <a:ext cx="7315200" cy="2249424"/>
          </a:xfrm>
          <a:prstGeom prst="rect">
            <a:avLst/>
          </a:prstGeom>
        </p:spPr>
      </p:pic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7821037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DO NOT USE_Instructio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81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802760" y="1571843"/>
            <a:ext cx="5030787" cy="1100723"/>
          </a:xfrm>
        </p:spPr>
        <p:txBody>
          <a:bodyPr anchor="t" anchorCtr="0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Click to edit text </a:t>
            </a:r>
            <a:endParaRPr lang="en-US" dirty="0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27513852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DO NOT USE_Instructi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81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347" y="1201839"/>
            <a:ext cx="8229600" cy="3564894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04347" y="245538"/>
            <a:ext cx="8229600" cy="770462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352065123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DO NOT USE_Instruction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81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347" y="1201839"/>
            <a:ext cx="8229600" cy="3564894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04347" y="245538"/>
            <a:ext cx="8229600" cy="406396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347" y="648216"/>
            <a:ext cx="8229600" cy="304800"/>
          </a:xfrm>
        </p:spPr>
        <p:txBody>
          <a:bodyPr anchor="t" anchorCtr="0">
            <a:noAutofit/>
          </a:bodyPr>
          <a:lstStyle>
            <a:lvl1pPr marL="0" indent="0">
              <a:spcAft>
                <a:spcPts val="0"/>
              </a:spcAft>
              <a:buFontTx/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116149749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00150"/>
            <a:ext cx="3698631" cy="3257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5108" y="1200150"/>
            <a:ext cx="3698631" cy="3257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056"/>
          <p:cNvSpPr>
            <a:spLocks noGrp="1" noChangeArrowheads="1"/>
          </p:cNvSpPr>
          <p:nvPr>
            <p:ph type="ftr" sz="quarter" idx="10"/>
          </p:nvPr>
        </p:nvSpPr>
        <p:spPr>
          <a:xfrm>
            <a:off x="152400" y="4914900"/>
            <a:ext cx="8839200" cy="114300"/>
          </a:xfrm>
          <a:prstGeom prst="rect">
            <a:avLst/>
          </a:prstGeom>
          <a:ln/>
        </p:spPr>
        <p:txBody>
          <a:bodyPr lIns="77925" tIns="38963" rIns="77925" bIns="38963"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056"/>
          <p:cNvSpPr>
            <a:spLocks noGrp="1" noChangeArrowheads="1"/>
          </p:cNvSpPr>
          <p:nvPr>
            <p:ph type="ftr" sz="quarter" idx="10"/>
          </p:nvPr>
        </p:nvSpPr>
        <p:spPr>
          <a:xfrm>
            <a:off x="152400" y="4914900"/>
            <a:ext cx="8839200" cy="114300"/>
          </a:xfrm>
          <a:prstGeom prst="rect">
            <a:avLst/>
          </a:prstGeom>
          <a:ln/>
        </p:spPr>
        <p:txBody>
          <a:bodyPr lIns="77925" tIns="38963" rIns="77925" bIns="38963"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New Template_Content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4347" y="245538"/>
            <a:ext cx="8229586" cy="406395"/>
          </a:xfrm>
        </p:spPr>
        <p:txBody>
          <a:bodyPr anchor="t" anchorCtr="0"/>
          <a:lstStyle/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804347" y="1522101"/>
            <a:ext cx="8229600" cy="3062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347" y="648216"/>
            <a:ext cx="8229600" cy="304800"/>
          </a:xfrm>
        </p:spPr>
        <p:txBody>
          <a:bodyPr anchor="t" anchorCtr="0">
            <a:noAutofit/>
          </a:bodyPr>
          <a:lstStyle>
            <a:lvl1pPr marL="0" indent="0">
              <a:spcAft>
                <a:spcPts val="0"/>
              </a:spcAft>
              <a:buFontTx/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277220428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056"/>
          <p:cNvSpPr>
            <a:spLocks noGrp="1" noChangeArrowheads="1"/>
          </p:cNvSpPr>
          <p:nvPr>
            <p:ph type="ftr" sz="quarter" idx="10"/>
          </p:nvPr>
        </p:nvSpPr>
        <p:spPr>
          <a:xfrm>
            <a:off x="152400" y="4914900"/>
            <a:ext cx="8839200" cy="114300"/>
          </a:xfrm>
          <a:prstGeom prst="rect">
            <a:avLst/>
          </a:prstGeom>
          <a:ln/>
        </p:spPr>
        <p:txBody>
          <a:bodyPr lIns="77925" tIns="38963" rIns="77925" bIns="38963"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56"/>
          <p:cNvSpPr>
            <a:spLocks noGrp="1" noChangeArrowheads="1"/>
          </p:cNvSpPr>
          <p:nvPr>
            <p:ph type="ftr" sz="quarter" idx="10"/>
          </p:nvPr>
        </p:nvSpPr>
        <p:spPr>
          <a:xfrm>
            <a:off x="152400" y="4914900"/>
            <a:ext cx="8839200" cy="114300"/>
          </a:xfrm>
          <a:prstGeom prst="rect">
            <a:avLst/>
          </a:prstGeom>
          <a:ln/>
        </p:spPr>
        <p:txBody>
          <a:bodyPr lIns="77925" tIns="38963" rIns="77925" bIns="38963"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 userDrawn="1">
  <p:cSld name="New Template_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5715000" y="0"/>
            <a:ext cx="3429000" cy="5143500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>
            <a:outerShdw blurRad="635000" dir="108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8" name="Picture 7" descr="O_signature_wht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261432" y="253995"/>
            <a:ext cx="2148840" cy="662559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451484" y="1583267"/>
            <a:ext cx="5026449" cy="1230657"/>
          </a:xfrm>
        </p:spPr>
        <p:txBody>
          <a:bodyPr anchor="b" anchorCtr="0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 bwMode="white">
          <a:xfrm>
            <a:off x="450849" y="2914276"/>
            <a:ext cx="5027083" cy="1048124"/>
          </a:xfrm>
        </p:spPr>
        <p:txBody>
          <a:bodyPr lIns="0" tIns="0"/>
          <a:lstStyle>
            <a:lvl1pPr marL="0" indent="0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715000" y="0"/>
            <a:ext cx="3429000" cy="5143500"/>
          </a:xfrm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anchor="ctr" anchorCtr="1"/>
          <a:lstStyle>
            <a:lvl1pPr marL="60325" indent="0">
              <a:buFontTx/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Insert Picture Here</a:t>
            </a:r>
            <a:endParaRPr lang="en-US" dirty="0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341113274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 userDrawn="1">
  <p:cSld name="New Template_Titl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-24964"/>
            <a:ext cx="9144000" cy="4157107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O_signature_wht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261432" y="253995"/>
            <a:ext cx="2148840" cy="662559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715000" y="-24964"/>
            <a:ext cx="3429000" cy="4157107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>
            <a:outerShdw blurRad="635000" dir="108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451485" y="1583267"/>
            <a:ext cx="5026448" cy="1230657"/>
          </a:xfrm>
        </p:spPr>
        <p:txBody>
          <a:bodyPr anchor="b" anchorCtr="0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 bwMode="white">
          <a:xfrm>
            <a:off x="450849" y="2914276"/>
            <a:ext cx="5027083" cy="1048124"/>
          </a:xfrm>
        </p:spPr>
        <p:txBody>
          <a:bodyPr lIns="0" tIns="0"/>
          <a:lstStyle>
            <a:lvl1pPr marL="0" marR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5000"/>
              <a:buFont typeface="Wingdings" pitchFamily="2" charset="2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715000" y="-25400"/>
            <a:ext cx="3429000" cy="4157663"/>
          </a:xfrm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lIns="0" tIns="0" rIns="0" bIns="0" rtlCol="0" anchor="ctr" anchorCtr="1">
            <a:noAutofit/>
          </a:bodyPr>
          <a:lstStyle>
            <a:lvl1pPr>
              <a:buFontTx/>
              <a:buNone/>
              <a:defRPr lang="en-US" baseline="0">
                <a:solidFill>
                  <a:schemeClr val="bg1"/>
                </a:solidFill>
              </a:defRPr>
            </a:lvl1pPr>
          </a:lstStyle>
          <a:p>
            <a:pPr marL="60325" lvl="0" indent="0">
              <a:buFontTx/>
              <a:buNone/>
            </a:pPr>
            <a:r>
              <a:rPr lang="en-US" dirty="0" smtClean="0"/>
              <a:t>Insert Picture Here</a:t>
            </a:r>
            <a:endParaRPr lang="en-US" dirty="0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213358831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New Template_Program 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" y="1159938"/>
            <a:ext cx="9143998" cy="2980266"/>
          </a:xfrm>
          <a:prstGeom prst="rect">
            <a:avLst/>
          </a:prstGeom>
          <a:gradFill flip="none" rotWithShape="1">
            <a:gsLst>
              <a:gs pos="0">
                <a:srgbClr val="B3B3B3"/>
              </a:gs>
              <a:gs pos="100000">
                <a:srgbClr val="F3F3F3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78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/>
          <p:cNvSpPr>
            <a:spLocks noGrp="1"/>
          </p:cNvSpPr>
          <p:nvPr userDrawn="1">
            <p:ph type="title"/>
          </p:nvPr>
        </p:nvSpPr>
        <p:spPr>
          <a:xfrm>
            <a:off x="804981" y="245538"/>
            <a:ext cx="7771752" cy="761995"/>
          </a:xfr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>
                <a:ln w="0"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13"/>
          </p:nvPr>
        </p:nvSpPr>
        <p:spPr>
          <a:xfrm>
            <a:off x="804981" y="1363132"/>
            <a:ext cx="7771752" cy="2616201"/>
          </a:xfrm>
        </p:spPr>
        <p:txBody>
          <a:bodyPr lIns="0" tIns="0"/>
          <a:lstStyle>
            <a:lvl1pPr marL="223838" indent="-223838">
              <a:lnSpc>
                <a:spcPct val="120000"/>
              </a:lnSpc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368214837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New Template_Graphic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802761" y="1571843"/>
            <a:ext cx="4709053" cy="1100723"/>
          </a:xfrm>
        </p:spPr>
        <p:txBody>
          <a:bodyPr anchor="t" anchorCtr="0"/>
          <a:lstStyle>
            <a:lvl1pPr>
              <a:defRPr sz="2800" b="1">
                <a:ln w="0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text 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5715000" y="0"/>
            <a:ext cx="3429000" cy="4631267"/>
          </a:xfrm>
          <a:prstGeom prst="rect">
            <a:avLst/>
          </a:prstGeom>
          <a:gradFill flip="none" rotWithShape="1">
            <a:gsLst>
              <a:gs pos="100000">
                <a:srgbClr val="FF1414"/>
              </a:gs>
              <a:gs pos="0">
                <a:srgbClr val="AA0000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105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4629150"/>
            <a:ext cx="9144000" cy="168275"/>
            <a:chOff x="0" y="4629150"/>
            <a:chExt cx="9144000" cy="168275"/>
          </a:xfrm>
        </p:grpSpPr>
        <p:pic>
          <p:nvPicPr>
            <p:cNvPr id="7" name="Picture 25" descr="Red Bar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629150"/>
              <a:ext cx="9144000" cy="1682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</p:pic>
        <p:pic>
          <p:nvPicPr>
            <p:cNvPr id="8" name="Picture 20" descr="Oracle WHITE"/>
            <p:cNvPicPr>
              <a:picLocks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015479" y="4668926"/>
              <a:ext cx="704056" cy="88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393455753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New Template_Image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5715000" y="0"/>
            <a:ext cx="3429000" cy="4631267"/>
          </a:xfrm>
          <a:prstGeom prst="rect">
            <a:avLst/>
          </a:prstGeom>
          <a:gradFill flip="none" rotWithShape="1">
            <a:gsLst>
              <a:gs pos="100000">
                <a:srgbClr val="F3F3F3"/>
              </a:gs>
              <a:gs pos="0">
                <a:srgbClr val="B3B3B3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105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802761" y="1571843"/>
            <a:ext cx="4709040" cy="1100723"/>
          </a:xfr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>
                <a:ln w="0"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Click to edit text </a:t>
            </a:r>
            <a:endParaRPr lang="en-US" dirty="0"/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5715000" y="-2117"/>
            <a:ext cx="3429000" cy="4629150"/>
          </a:xfrm>
          <a:ln>
            <a:noFill/>
          </a:ln>
          <a:effectLst/>
        </p:spPr>
        <p:txBody>
          <a:bodyPr anchor="ctr" anchorCtr="0"/>
          <a:lstStyle>
            <a:lvl1pPr marL="0" indent="0" algn="ctr">
              <a:buNone/>
              <a:defRPr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Picture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4629150"/>
            <a:ext cx="9144000" cy="168275"/>
            <a:chOff x="0" y="4629150"/>
            <a:chExt cx="9144000" cy="168275"/>
          </a:xfrm>
        </p:grpSpPr>
        <p:pic>
          <p:nvPicPr>
            <p:cNvPr id="7" name="Picture 25" descr="Red Bar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629150"/>
              <a:ext cx="9144000" cy="1682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</p:pic>
        <p:pic>
          <p:nvPicPr>
            <p:cNvPr id="8" name="Picture 20" descr="Oracle WHITE"/>
            <p:cNvPicPr>
              <a:picLocks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015479" y="4668926"/>
              <a:ext cx="704056" cy="88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423997719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New Template_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-2" y="1159938"/>
            <a:ext cx="9144000" cy="2971800"/>
          </a:xfrm>
          <a:prstGeom prst="rect">
            <a:avLst/>
          </a:prstGeom>
          <a:gradFill flip="none" rotWithShape="1">
            <a:gsLst>
              <a:gs pos="0">
                <a:srgbClr val="B3B3B3"/>
              </a:gs>
              <a:gs pos="100000">
                <a:srgbClr val="F3F3F3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78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04347" y="1459241"/>
            <a:ext cx="5029186" cy="2410019"/>
          </a:xfrm>
        </p:spPr>
        <p:txBody>
          <a:bodyPr anchor="t" anchorCtr="0">
            <a:noAutofit/>
          </a:bodyPr>
          <a:lstStyle>
            <a:lvl1pPr marL="0" marR="0" indent="0" algn="l" defTabSz="2286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5000"/>
              <a:buFont typeface="Wingdings" pitchFamily="2" charset="2"/>
              <a:buNone/>
              <a:tabLst/>
              <a:defRPr sz="4400" b="1" cap="all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TEXT</a:t>
            </a:r>
          </a:p>
          <a:p>
            <a:pPr marL="0" marR="0" lvl="0" indent="0" algn="l" defTabSz="2286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5000"/>
              <a:buFont typeface="Wingdings" pitchFamily="2" charset="2"/>
              <a:buNone/>
              <a:tabLst/>
              <a:defRPr/>
            </a:pPr>
            <a:endParaRPr lang="en-US" dirty="0" smtClean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5941222" y="0"/>
            <a:ext cx="3064933" cy="4629150"/>
          </a:xfrm>
          <a:ln>
            <a:noFill/>
          </a:ln>
          <a:effectLst/>
        </p:spPr>
        <p:txBody>
          <a:bodyPr anchor="ctr" anchorCtr="0"/>
          <a:lstStyle>
            <a:lvl1pPr marL="0" indent="0" algn="ctr">
              <a:buNone/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Picture Here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4629150"/>
            <a:ext cx="9144000" cy="168275"/>
            <a:chOff x="0" y="4629150"/>
            <a:chExt cx="9144000" cy="168275"/>
          </a:xfrm>
        </p:grpSpPr>
        <p:pic>
          <p:nvPicPr>
            <p:cNvPr id="11" name="Picture 25" descr="Red Bar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629150"/>
              <a:ext cx="9144000" cy="1682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</p:pic>
        <p:pic>
          <p:nvPicPr>
            <p:cNvPr id="13" name="Picture 20" descr="Oracle WHITE"/>
            <p:cNvPicPr>
              <a:picLocks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015479" y="4668926"/>
              <a:ext cx="704056" cy="88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264119745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New Template_Announcement Key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990088" y="1159938"/>
            <a:ext cx="6153912" cy="2971800"/>
          </a:xfrm>
          <a:prstGeom prst="rect">
            <a:avLst/>
          </a:prstGeom>
          <a:gradFill flip="none" rotWithShape="1">
            <a:gsLst>
              <a:gs pos="0">
                <a:srgbClr val="B3B3B3"/>
              </a:gs>
              <a:gs pos="100000">
                <a:srgbClr val="F3F3F3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36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3443821" y="1430281"/>
            <a:ext cx="5369979" cy="2523657"/>
          </a:xfrm>
        </p:spPr>
        <p:txBody>
          <a:bodyPr anchor="t" anchorCtr="0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04347" y="245538"/>
            <a:ext cx="8229586" cy="770462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6351" y="1159936"/>
            <a:ext cx="2944368" cy="2971800"/>
          </a:xfrm>
          <a:ln>
            <a:noFill/>
          </a:ln>
          <a:effectLst>
            <a:reflection stA="30000" endPos="4000" dir="5400000" sy="-100000" algn="bl" rotWithShape="0"/>
          </a:effectLst>
        </p:spPr>
        <p:txBody>
          <a:bodyPr anchor="ctr" anchorCtr="0"/>
          <a:lstStyle>
            <a:lvl1pPr marL="0" indent="0" algn="ctr">
              <a:buNone/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Picture Here</a:t>
            </a:r>
            <a:endParaRPr lang="en-US" dirty="0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371343593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wmf"/><Relationship Id="rId24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4347" y="245538"/>
            <a:ext cx="8229590" cy="4063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347" y="1523585"/>
            <a:ext cx="8229600" cy="29298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pic>
        <p:nvPicPr>
          <p:cNvPr id="13" name="Picture 20" descr="Oracle WHITE"/>
          <p:cNvPicPr>
            <a:picLocks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8015479" y="4668926"/>
            <a:ext cx="704056" cy="88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4"/>
          <p:cNvGrpSpPr/>
          <p:nvPr/>
        </p:nvGrpSpPr>
        <p:grpSpPr>
          <a:xfrm>
            <a:off x="0" y="4629150"/>
            <a:ext cx="9144000" cy="168275"/>
            <a:chOff x="0" y="4629150"/>
            <a:chExt cx="9144000" cy="168275"/>
          </a:xfrm>
        </p:grpSpPr>
        <p:pic>
          <p:nvPicPr>
            <p:cNvPr id="9" name="Picture 25" descr="Red Bar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629150"/>
              <a:ext cx="9144000" cy="1682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</p:pic>
        <p:pic>
          <p:nvPicPr>
            <p:cNvPr id="18" name="Picture 20" descr="Oracle WHITE"/>
            <p:cNvPicPr>
              <a:picLocks noChangeArrowheads="1"/>
            </p:cNvPicPr>
            <p:nvPr userDrawn="1"/>
          </p:nvPicPr>
          <p:blipFill>
            <a:blip r:embed="rId23" cstate="print"/>
            <a:srcRect/>
            <a:stretch>
              <a:fillRect/>
            </a:stretch>
          </p:blipFill>
          <p:spPr bwMode="auto">
            <a:xfrm>
              <a:off x="8015479" y="4668926"/>
              <a:ext cx="704056" cy="88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" name="Group 13"/>
          <p:cNvGrpSpPr/>
          <p:nvPr/>
        </p:nvGrpSpPr>
        <p:grpSpPr>
          <a:xfrm>
            <a:off x="597807" y="4913973"/>
            <a:ext cx="2539093" cy="218542"/>
            <a:chOff x="597807" y="4913973"/>
            <a:chExt cx="2539093" cy="218542"/>
          </a:xfrm>
        </p:grpSpPr>
        <p:sp>
          <p:nvSpPr>
            <p:cNvPr id="15" name="Text Box 14"/>
            <p:cNvSpPr txBox="1">
              <a:spLocks noChangeArrowheads="1"/>
            </p:cNvSpPr>
            <p:nvPr userDrawn="1"/>
          </p:nvSpPr>
          <p:spPr bwMode="auto">
            <a:xfrm>
              <a:off x="631886" y="4913973"/>
              <a:ext cx="2505014" cy="218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34523" tIns="17262" rIns="34523" bIns="17262"/>
            <a:lstStyle>
              <a:lvl1pPr defTabSz="3429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1pPr>
              <a:lvl2pPr marL="14224000" indent="-14052550" defTabSz="3429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2pPr>
              <a:lvl3pPr marL="19388138" indent="-19045238" defTabSz="3429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5pPr>
              <a:lvl6pPr marL="4572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6pPr>
              <a:lvl7pPr marL="9144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7pPr>
              <a:lvl8pPr marL="13716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8pPr>
              <a:lvl9pPr marL="18288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9pPr>
            </a:lstStyle>
            <a:p>
              <a:pPr marL="0" marR="0" indent="0" algn="l" defTabSz="342851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1"/>
                </a:buClr>
                <a:buSzTx/>
                <a:buFont typeface="Arial"/>
                <a:buNone/>
                <a:tabLst/>
                <a:defRPr/>
              </a:pPr>
              <a:r>
                <a:rPr lang="en-US" sz="600" dirty="0" smtClean="0">
                  <a:solidFill>
                    <a:schemeClr val="tx1"/>
                  </a:solidFill>
                </a:rPr>
                <a:t>Copyright</a:t>
              </a:r>
              <a:r>
                <a:rPr lang="en-US" sz="600" baseline="0" dirty="0" smtClean="0">
                  <a:solidFill>
                    <a:schemeClr val="tx1"/>
                  </a:solidFill>
                </a:rPr>
                <a:t> </a:t>
              </a:r>
              <a:r>
                <a:rPr lang="en-US" sz="600" dirty="0" smtClean="0">
                  <a:solidFill>
                    <a:schemeClr val="tx1"/>
                  </a:solidFill>
                </a:rPr>
                <a:t>©</a:t>
              </a:r>
              <a:r>
                <a:rPr lang="en-US" sz="600" baseline="0" dirty="0" smtClean="0">
                  <a:solidFill>
                    <a:schemeClr val="tx1"/>
                  </a:solidFill>
                </a:rPr>
                <a:t> 2013, Oracle and/or its affiliates. All rights reserved.</a:t>
              </a:r>
              <a:endParaRPr lang="en-US" sz="6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Connector 15"/>
            <p:cNvCxnSpPr/>
            <p:nvPr userDrawn="1"/>
          </p:nvCxnSpPr>
          <p:spPr>
            <a:xfrm flipH="1">
              <a:off x="597807" y="4935973"/>
              <a:ext cx="1092" cy="96623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 flipH="1">
              <a:off x="2893332" y="4935973"/>
              <a:ext cx="1092" cy="96623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356299" y="4883819"/>
            <a:ext cx="27870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6A5A4AC0-1BEC-FE47-8A68-418BE237F8CE}" type="slidenum">
              <a:rPr lang="en-US" sz="600" smtClean="0">
                <a:solidFill>
                  <a:schemeClr val="tx1"/>
                </a:solidFill>
              </a:rPr>
              <a:pPr algn="r"/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576072" cy="557784"/>
          </a:xfrm>
          <a:prstGeom prst="rect">
            <a:avLst/>
          </a:prstGeom>
          <a:gradFill flip="none" rotWithShape="1">
            <a:gsLst>
              <a:gs pos="20000">
                <a:srgbClr val="AA0000"/>
              </a:gs>
              <a:gs pos="90000">
                <a:srgbClr val="FF1414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317983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48" r:id="rId2"/>
    <p:sldLayoutId id="2147483740" r:id="rId3"/>
    <p:sldLayoutId id="2147483741" r:id="rId4"/>
    <p:sldLayoutId id="2147483747" r:id="rId5"/>
    <p:sldLayoutId id="2147483733" r:id="rId6"/>
    <p:sldLayoutId id="2147483744" r:id="rId7"/>
    <p:sldLayoutId id="2147483694" r:id="rId8"/>
    <p:sldLayoutId id="2147483695" r:id="rId9"/>
    <p:sldLayoutId id="2147483701" r:id="rId10"/>
    <p:sldLayoutId id="2147483719" r:id="rId11"/>
    <p:sldLayoutId id="2147483700" r:id="rId12"/>
    <p:sldLayoutId id="2147483707" r:id="rId13"/>
    <p:sldLayoutId id="2147483746" r:id="rId14"/>
    <p:sldLayoutId id="2147483745" r:id="rId15"/>
    <p:sldLayoutId id="2147483685" r:id="rId16"/>
    <p:sldLayoutId id="2147483686" r:id="rId17"/>
    <p:sldLayoutId id="2147483767" r:id="rId18"/>
    <p:sldLayoutId id="2147483768" r:id="rId19"/>
    <p:sldLayoutId id="2147483769" r:id="rId20"/>
    <p:sldLayoutId id="2147483770" r:id="rId21"/>
  </p:sldLayoutIdLst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28600" indent="-168275" algn="l" defTabSz="2286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SzPct val="85000"/>
        <a:buFont typeface="Wingdings" pitchFamily="2" charset="2"/>
        <a:buChar char="§"/>
        <a:tabLst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31825" indent="-228600" algn="l" defTabSz="228600" rtl="0" eaLnBrk="1" latinLnBrk="0" hangingPunct="1">
        <a:spcBef>
          <a:spcPts val="0"/>
        </a:spcBef>
        <a:spcAft>
          <a:spcPts val="600"/>
        </a:spcAft>
        <a:buSzPct val="85000"/>
        <a:buFont typeface="Arial" pitchFamily="34" charset="0"/>
        <a:buChar char="–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74725" indent="-174625" algn="l" defTabSz="2286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31925" indent="-228600" algn="l" defTabSz="228600" rtl="0" eaLnBrk="1" latinLnBrk="0" hangingPunct="1">
        <a:spcBef>
          <a:spcPts val="0"/>
        </a:spcBef>
        <a:spcAft>
          <a:spcPts val="600"/>
        </a:spcAft>
        <a:buSzPct val="85000"/>
        <a:buFont typeface="Arial" pitchFamily="34" charset="0"/>
        <a:buChar char="–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28800" indent="-168275" algn="l" defTabSz="9144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Font typeface="Arial" pitchFamily="34" charset="0"/>
        <a:buChar char="»"/>
        <a:defRPr sz="14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comments" Target="../comments/commen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comments" Target="../comments/commen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jpeg"/><Relationship Id="rId7" Type="http://schemas.openxmlformats.org/officeDocument/2006/relationships/image" Target="../media/image58.jpe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maps.oracle.com/" TargetMode="External"/><Relationship Id="rId3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7010400" y="514350"/>
            <a:ext cx="2133600" cy="1600200"/>
          </a:xfrm>
          <a:prstGeom prst="rect">
            <a:avLst/>
          </a:prstGeom>
          <a:solidFill>
            <a:srgbClr val="B8B8B8"/>
          </a:solidFill>
          <a:ln w="12700">
            <a:noFill/>
            <a:miter lim="800000"/>
            <a:headEnd/>
            <a:tailEnd/>
          </a:ln>
        </p:spPr>
        <p:txBody>
          <a:bodyPr wrap="none" lIns="77925" tIns="38963" rIns="77925" bIns="38963" anchor="ctr" anchorCtr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200" dirty="0">
                <a:solidFill>
                  <a:srgbClr val="000000"/>
                </a:solidFill>
              </a:rPr>
              <a:t>&lt;Insert Picture Here&gt;</a:t>
            </a: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914401" y="1600201"/>
            <a:ext cx="493395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700" b="1" dirty="0">
                <a:solidFill>
                  <a:schemeClr val="accent1"/>
                </a:solidFill>
              </a:rPr>
              <a:t>8</a:t>
            </a:r>
            <a:r>
              <a:rPr lang="en-US" sz="2700" dirty="0"/>
              <a:t> </a:t>
            </a:r>
            <a:r>
              <a:rPr lang="en-US" sz="2700" b="1" dirty="0" err="1"/>
              <a:t>Mapviewer</a:t>
            </a:r>
            <a:endParaRPr lang="en-US" sz="2700" b="1" dirty="0"/>
          </a:p>
        </p:txBody>
      </p:sp>
      <p:pic>
        <p:nvPicPr>
          <p:cNvPr id="15364" name="Picture 4" descr="Right Re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0"/>
            <a:ext cx="213360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5" descr="df2f236c-MEDIUM-2276279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10400" y="514350"/>
            <a:ext cx="21336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MapViewer</a:t>
            </a:r>
            <a:r>
              <a:rPr lang="en-US" dirty="0" smtClean="0"/>
              <a:t> Administration Console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047750"/>
            <a:ext cx="8915400" cy="3141465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019800" y="3409950"/>
            <a:ext cx="2667000" cy="1098556"/>
          </a:xfrm>
          <a:solidFill>
            <a:schemeClr val="bg1"/>
          </a:solidFill>
          <a:ln>
            <a:solidFill>
              <a:srgbClr val="7F7F7F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/>
          <a:lstStyle/>
          <a:p>
            <a:r>
              <a:rPr lang="en-US" sz="1400" dirty="0" smtClean="0"/>
              <a:t>Manage data sources</a:t>
            </a:r>
          </a:p>
          <a:p>
            <a:r>
              <a:rPr lang="en-US" sz="1400" dirty="0" smtClean="0"/>
              <a:t>Manage Tile Layers</a:t>
            </a:r>
          </a:p>
          <a:p>
            <a:r>
              <a:rPr lang="en-US" sz="1400" dirty="0" smtClean="0"/>
              <a:t>Monitor</a:t>
            </a:r>
          </a:p>
          <a:p>
            <a:r>
              <a:rPr lang="en-US" sz="1400" dirty="0" smtClean="0"/>
              <a:t>View logs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6019800" y="971550"/>
            <a:ext cx="533400" cy="381000"/>
          </a:xfrm>
          <a:prstGeom prst="roundRect">
            <a:avLst>
              <a:gd name="adj" fmla="val 7559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Viewing the current log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6019800" y="971550"/>
            <a:ext cx="533400" cy="381000"/>
          </a:xfrm>
          <a:prstGeom prst="roundRect">
            <a:avLst>
              <a:gd name="adj" fmla="val 7559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rcRect t="12308" b="26481"/>
          <a:stretch>
            <a:fillRect/>
          </a:stretch>
        </p:blipFill>
        <p:spPr>
          <a:xfrm>
            <a:off x="76200" y="1047750"/>
            <a:ext cx="8915400" cy="320040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the Configuration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http://&lt;server&gt;/</a:t>
            </a:r>
            <a:r>
              <a:rPr lang="en-US" dirty="0" err="1" smtClean="0"/>
              <a:t>mapviewer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 t="12538" b="31351"/>
          <a:stretch>
            <a:fillRect/>
          </a:stretch>
        </p:blipFill>
        <p:spPr>
          <a:xfrm>
            <a:off x="76200" y="732526"/>
            <a:ext cx="8599676" cy="2829824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rcRect t="74417" b="8984"/>
          <a:stretch>
            <a:fillRect/>
          </a:stretch>
        </p:blipFill>
        <p:spPr>
          <a:xfrm>
            <a:off x="76200" y="3714750"/>
            <a:ext cx="8610600" cy="83820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sp>
        <p:nvSpPr>
          <p:cNvPr id="12" name="Rounded Rectangle 11"/>
          <p:cNvSpPr/>
          <p:nvPr/>
        </p:nvSpPr>
        <p:spPr>
          <a:xfrm>
            <a:off x="6934200" y="666750"/>
            <a:ext cx="838200" cy="381000"/>
          </a:xfrm>
          <a:prstGeom prst="roundRect">
            <a:avLst>
              <a:gd name="adj" fmla="val 7559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Set Logging and Tracing</a:t>
            </a:r>
          </a:p>
        </p:txBody>
      </p:sp>
      <p:sp>
        <p:nvSpPr>
          <p:cNvPr id="11776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804347" y="1123950"/>
            <a:ext cx="8229600" cy="2929889"/>
          </a:xfrm>
        </p:spPr>
        <p:txBody>
          <a:bodyPr/>
          <a:lstStyle/>
          <a:p>
            <a:pPr eaLnBrk="1" hangingPunct="1"/>
            <a:r>
              <a:rPr lang="en-US" dirty="0"/>
              <a:t>Logging </a:t>
            </a:r>
            <a:r>
              <a:rPr lang="en-US" dirty="0" smtClean="0"/>
              <a:t>level</a:t>
            </a:r>
          </a:p>
          <a:p>
            <a:pPr eaLnBrk="1" hangingPunct="1"/>
            <a:r>
              <a:rPr lang="en-US" dirty="0" smtClean="0"/>
              <a:t>Log destinations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Log level “finest” good for debugging</a:t>
            </a:r>
          </a:p>
          <a:p>
            <a:pPr eaLnBrk="1" hangingPunct="1"/>
            <a:r>
              <a:rPr lang="en-US" dirty="0"/>
              <a:t>Will show each and every request and response</a:t>
            </a:r>
          </a:p>
          <a:p>
            <a:pPr eaLnBrk="1" hangingPunct="1"/>
            <a:r>
              <a:rPr lang="en-US" dirty="0"/>
              <a:t>Will show each SQL statement</a:t>
            </a:r>
          </a:p>
        </p:txBody>
      </p:sp>
      <p:sp>
        <p:nvSpPr>
          <p:cNvPr id="117764" name="Text Box 1028"/>
          <p:cNvSpPr txBox="1">
            <a:spLocks noChangeArrowheads="1"/>
          </p:cNvSpPr>
          <p:nvPr/>
        </p:nvSpPr>
        <p:spPr bwMode="gray">
          <a:xfrm>
            <a:off x="633046" y="1842268"/>
            <a:ext cx="8159262" cy="1186682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 type="none" w="sm" len="sm"/>
            <a:tailEnd type="none" w="med" len="lg"/>
          </a:ln>
        </p:spPr>
        <p:txBody>
          <a:bodyPr lIns="77925" tIns="38963" rIns="77925" bIns="38963">
            <a:prstTxWarp prst="textNoShape">
              <a:avLst/>
            </a:prstTxWarp>
            <a:spAutoFit/>
          </a:bodyPr>
          <a:lstStyle/>
          <a:p>
            <a:pPr defTabSz="194813"/>
            <a:r>
              <a:rPr lang="en-US" sz="1400" b="1" dirty="0">
                <a:latin typeface="Lucida Console"/>
                <a:cs typeface="Lucida Console"/>
              </a:rPr>
              <a:t>&lt;logging </a:t>
            </a:r>
            <a:r>
              <a:rPr lang="en-US" sz="1400" b="1" dirty="0" err="1">
                <a:latin typeface="Lucida Console"/>
                <a:cs typeface="Lucida Console"/>
              </a:rPr>
              <a:t>log_level</a:t>
            </a:r>
            <a:r>
              <a:rPr lang="en-US" sz="1400" b="1" dirty="0">
                <a:latin typeface="Lucida Console"/>
                <a:cs typeface="Lucida Console"/>
              </a:rPr>
              <a:t>="</a:t>
            </a:r>
            <a:r>
              <a:rPr lang="en-US" sz="1400" b="1" dirty="0">
                <a:solidFill>
                  <a:schemeClr val="accent1"/>
                </a:solidFill>
                <a:latin typeface="Lucida Console"/>
                <a:cs typeface="Lucida Console"/>
              </a:rPr>
              <a:t>finest</a:t>
            </a:r>
            <a:r>
              <a:rPr lang="en-US" sz="1400" b="1" dirty="0">
                <a:latin typeface="Lucida Console"/>
                <a:cs typeface="Lucida Console"/>
              </a:rPr>
              <a:t>" </a:t>
            </a:r>
            <a:r>
              <a:rPr lang="en-US" sz="1400" b="1" dirty="0" err="1">
                <a:latin typeface="Lucida Console"/>
                <a:cs typeface="Lucida Console"/>
              </a:rPr>
              <a:t>log_thread_name</a:t>
            </a:r>
            <a:r>
              <a:rPr lang="en-US" sz="1400" b="1" dirty="0">
                <a:latin typeface="Lucida Console"/>
                <a:cs typeface="Lucida Console"/>
              </a:rPr>
              <a:t>="true"</a:t>
            </a:r>
          </a:p>
          <a:p>
            <a:pPr defTabSz="194813"/>
            <a:r>
              <a:rPr lang="en-US" sz="1400" b="1" dirty="0">
                <a:latin typeface="Lucida Console"/>
                <a:cs typeface="Lucida Console"/>
              </a:rPr>
              <a:t>         </a:t>
            </a:r>
            <a:r>
              <a:rPr lang="en-US" sz="1400" b="1" dirty="0" err="1">
                <a:latin typeface="Lucida Console"/>
                <a:cs typeface="Lucida Console"/>
              </a:rPr>
              <a:t>log_time</a:t>
            </a:r>
            <a:r>
              <a:rPr lang="en-US" sz="1400" b="1" dirty="0">
                <a:latin typeface="Lucida Console"/>
                <a:cs typeface="Lucida Console"/>
              </a:rPr>
              <a:t>="true"&gt;</a:t>
            </a:r>
          </a:p>
          <a:p>
            <a:pPr defTabSz="194813"/>
            <a:r>
              <a:rPr lang="en-US" sz="1400" b="1" dirty="0">
                <a:latin typeface="Lucida Console"/>
                <a:cs typeface="Lucida Console"/>
              </a:rPr>
              <a:t>   &lt;</a:t>
            </a:r>
            <a:r>
              <a:rPr lang="en-US" sz="1400" b="1" dirty="0" err="1">
                <a:latin typeface="Lucida Console"/>
                <a:cs typeface="Lucida Console"/>
              </a:rPr>
              <a:t>log_output</a:t>
            </a:r>
            <a:r>
              <a:rPr lang="en-US" sz="1400" b="1" dirty="0">
                <a:latin typeface="Lucida Console"/>
                <a:cs typeface="Lucida Console"/>
              </a:rPr>
              <a:t> name="</a:t>
            </a:r>
            <a:r>
              <a:rPr lang="en-US" sz="1400" b="1" dirty="0" err="1">
                <a:latin typeface="Lucida Console"/>
                <a:cs typeface="Lucida Console"/>
              </a:rPr>
              <a:t>System.err</a:t>
            </a:r>
            <a:r>
              <a:rPr lang="en-US" sz="1400" b="1" dirty="0">
                <a:latin typeface="Lucida Console"/>
                <a:cs typeface="Lucida Console"/>
              </a:rPr>
              <a:t>" /&gt;</a:t>
            </a:r>
          </a:p>
          <a:p>
            <a:pPr defTabSz="194813"/>
            <a:r>
              <a:rPr lang="en-US" sz="1400" b="1" dirty="0">
                <a:latin typeface="Lucida Console"/>
                <a:cs typeface="Lucida Console"/>
              </a:rPr>
              <a:t>   &lt;</a:t>
            </a:r>
            <a:r>
              <a:rPr lang="en-US" sz="1400" b="1" dirty="0" err="1">
                <a:latin typeface="Lucida Console"/>
                <a:cs typeface="Lucida Console"/>
              </a:rPr>
              <a:t>log_output</a:t>
            </a:r>
            <a:r>
              <a:rPr lang="en-US" sz="1400" b="1" dirty="0">
                <a:latin typeface="Lucida Console"/>
                <a:cs typeface="Lucida Console"/>
              </a:rPr>
              <a:t> name="../log/</a:t>
            </a:r>
            <a:r>
              <a:rPr lang="en-US" sz="1400" b="1" dirty="0" err="1">
                <a:latin typeface="Lucida Console"/>
                <a:cs typeface="Lucida Console"/>
              </a:rPr>
              <a:t>mapviewer.log</a:t>
            </a:r>
            <a:r>
              <a:rPr lang="en-US" sz="1400" b="1" dirty="0">
                <a:latin typeface="Lucida Console"/>
                <a:cs typeface="Lucida Console"/>
              </a:rPr>
              <a:t>" /&gt;</a:t>
            </a:r>
          </a:p>
          <a:p>
            <a:pPr defTabSz="194813"/>
            <a:r>
              <a:rPr lang="en-US" sz="1400" b="1" dirty="0">
                <a:latin typeface="Lucida Console"/>
                <a:cs typeface="Lucida Console"/>
              </a:rPr>
              <a:t>&lt;/logging&gt;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Define a Data Source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18261"/>
            <a:ext cx="8229600" cy="2929889"/>
          </a:xfrm>
        </p:spPr>
        <p:txBody>
          <a:bodyPr/>
          <a:lstStyle/>
          <a:p>
            <a:pPr eaLnBrk="1" hangingPunct="1"/>
            <a:r>
              <a:rPr lang="en-US" dirty="0"/>
              <a:t>Specify JDBC connection parameters</a:t>
            </a:r>
          </a:p>
          <a:p>
            <a:pPr eaLnBrk="1" hangingPunct="1"/>
            <a:r>
              <a:rPr lang="en-US" dirty="0"/>
              <a:t>Host, port, </a:t>
            </a:r>
            <a:r>
              <a:rPr lang="en-US" dirty="0" smtClean="0"/>
              <a:t>service</a:t>
            </a:r>
          </a:p>
          <a:p>
            <a:pPr eaLnBrk="1" hangingPunct="1"/>
            <a:r>
              <a:rPr lang="en-US" dirty="0"/>
              <a:t>Username and password</a:t>
            </a:r>
          </a:p>
          <a:p>
            <a:pPr eaLnBrk="1" hangingPunct="1"/>
            <a:endParaRPr lang="en-US" dirty="0"/>
          </a:p>
        </p:txBody>
      </p:sp>
      <p:sp>
        <p:nvSpPr>
          <p:cNvPr id="118788" name="Text Box 4"/>
          <p:cNvSpPr txBox="1">
            <a:spLocks noChangeArrowheads="1"/>
          </p:cNvSpPr>
          <p:nvPr/>
        </p:nvSpPr>
        <p:spPr bwMode="gray">
          <a:xfrm>
            <a:off x="633046" y="2073606"/>
            <a:ext cx="4220308" cy="2479344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 type="none" w="sm" len="sm"/>
            <a:tailEnd type="none" w="med" len="lg"/>
          </a:ln>
        </p:spPr>
        <p:txBody>
          <a:bodyPr lIns="77925" tIns="38963" rIns="77925" bIns="38963">
            <a:prstTxWarp prst="textNoShape">
              <a:avLst/>
            </a:prstTxWarp>
            <a:spAutoFit/>
          </a:bodyPr>
          <a:lstStyle/>
          <a:p>
            <a:pPr defTabSz="194813"/>
            <a:r>
              <a:rPr lang="en-US" sz="1400" b="1" noProof="1" smtClean="0">
                <a:latin typeface="Lucida Console"/>
                <a:cs typeface="Lucida Console"/>
              </a:rPr>
              <a:t>&lt;map_data_source name="</a:t>
            </a:r>
            <a:r>
              <a:rPr lang="en-US" sz="1400" b="1" noProof="1" smtClean="0">
                <a:solidFill>
                  <a:schemeClr val="accent1"/>
                </a:solidFill>
                <a:latin typeface="Lucida Console"/>
                <a:cs typeface="Lucida Console"/>
              </a:rPr>
              <a:t>scott_ds</a:t>
            </a:r>
            <a:r>
              <a:rPr lang="en-US" sz="1400" b="1" noProof="1" smtClean="0">
                <a:latin typeface="Lucida Console"/>
                <a:cs typeface="Lucida Console"/>
              </a:rPr>
              <a:t>"</a:t>
            </a:r>
          </a:p>
          <a:p>
            <a:pPr defTabSz="194813"/>
            <a:r>
              <a:rPr lang="en-US" sz="1400" b="1" noProof="1" smtClean="0">
                <a:latin typeface="Lucida Console"/>
                <a:cs typeface="Lucida Console"/>
              </a:rPr>
              <a:t>  jdbc_host=</a:t>
            </a:r>
            <a:r>
              <a:rPr lang="en-US" sz="1400" b="1" noProof="1" smtClean="0">
                <a:solidFill>
                  <a:schemeClr val="accent1"/>
                </a:solidFill>
                <a:latin typeface="Lucida Console"/>
                <a:cs typeface="Lucida Console"/>
              </a:rPr>
              <a:t>"127.0.0.1"</a:t>
            </a:r>
          </a:p>
          <a:p>
            <a:pPr defTabSz="194813"/>
            <a:r>
              <a:rPr lang="en-US" sz="1400" b="1" noProof="1" smtClean="0">
                <a:latin typeface="Lucida Console"/>
                <a:cs typeface="Lucida Console"/>
              </a:rPr>
              <a:t>  jdbc_port=</a:t>
            </a:r>
            <a:r>
              <a:rPr lang="en-US" sz="1400" b="1" noProof="1" smtClean="0">
                <a:solidFill>
                  <a:schemeClr val="accent1"/>
                </a:solidFill>
                <a:latin typeface="Lucida Console"/>
                <a:cs typeface="Lucida Console"/>
              </a:rPr>
              <a:t>"1521"</a:t>
            </a:r>
          </a:p>
          <a:p>
            <a:pPr defTabSz="194813"/>
            <a:r>
              <a:rPr lang="en-US" sz="1400" b="1" noProof="1" smtClean="0">
                <a:latin typeface="Lucida Console"/>
                <a:cs typeface="Lucida Console"/>
              </a:rPr>
              <a:t>  jdbc_sid=</a:t>
            </a:r>
            <a:r>
              <a:rPr lang="en-US" sz="1400" b="1" noProof="1" smtClean="0">
                <a:solidFill>
                  <a:schemeClr val="accent1"/>
                </a:solidFill>
                <a:latin typeface="Lucida Console"/>
                <a:cs typeface="Lucida Console"/>
              </a:rPr>
              <a:t>"//orcl121"</a:t>
            </a:r>
          </a:p>
          <a:p>
            <a:pPr defTabSz="194813"/>
            <a:r>
              <a:rPr lang="en-US" sz="1400" b="1" noProof="1" smtClean="0">
                <a:latin typeface="Lucida Console"/>
                <a:cs typeface="Lucida Console"/>
              </a:rPr>
              <a:t>  jdbc_user=</a:t>
            </a:r>
            <a:r>
              <a:rPr lang="en-US" sz="1400" b="1" noProof="1" smtClean="0">
                <a:solidFill>
                  <a:schemeClr val="accent1"/>
                </a:solidFill>
                <a:latin typeface="Lucida Console"/>
                <a:cs typeface="Lucida Console"/>
              </a:rPr>
              <a:t>"scott"</a:t>
            </a:r>
          </a:p>
          <a:p>
            <a:pPr defTabSz="194813"/>
            <a:r>
              <a:rPr lang="en-US" sz="1400" b="1" noProof="1" smtClean="0">
                <a:latin typeface="Lucida Console"/>
                <a:cs typeface="Lucida Console"/>
              </a:rPr>
              <a:t>  jdbc_password=</a:t>
            </a:r>
            <a:r>
              <a:rPr lang="en-US" sz="1400" b="1" noProof="1" smtClean="0">
                <a:solidFill>
                  <a:schemeClr val="accent1"/>
                </a:solidFill>
                <a:latin typeface="Lucida Console"/>
                <a:cs typeface="Lucida Console"/>
              </a:rPr>
              <a:t>"!tiger"</a:t>
            </a:r>
          </a:p>
          <a:p>
            <a:pPr defTabSz="194813"/>
            <a:r>
              <a:rPr lang="en-US" sz="1400" b="1" noProof="1" smtClean="0">
                <a:latin typeface="Lucida Console"/>
                <a:cs typeface="Lucida Console"/>
              </a:rPr>
              <a:t>  jdbc_mode="thin"</a:t>
            </a:r>
          </a:p>
          <a:p>
            <a:pPr defTabSz="194813"/>
            <a:r>
              <a:rPr lang="en-US" sz="1400" b="1" noProof="1" smtClean="0">
                <a:latin typeface="Lucida Console"/>
                <a:cs typeface="Lucida Console"/>
              </a:rPr>
              <a:t>  max_connections="5"</a:t>
            </a:r>
          </a:p>
          <a:p>
            <a:pPr defTabSz="194813"/>
            <a:r>
              <a:rPr lang="en-US" sz="1400" b="1" noProof="1" smtClean="0">
                <a:latin typeface="Lucida Console"/>
                <a:cs typeface="Lucida Console"/>
              </a:rPr>
              <a:t>  number_of_mappers="3"</a:t>
            </a:r>
          </a:p>
          <a:p>
            <a:pPr defTabSz="194813"/>
            <a:r>
              <a:rPr lang="en-US" sz="1400" b="1" noProof="1" smtClean="0">
                <a:latin typeface="Lucida Console"/>
                <a:cs typeface="Lucida Console"/>
              </a:rPr>
              <a:t>  allow_jdbc_theme_based_foi="true"</a:t>
            </a:r>
          </a:p>
          <a:p>
            <a:pPr defTabSz="194813"/>
            <a:r>
              <a:rPr lang="en-US" sz="1400" b="1" noProof="1" smtClean="0">
                <a:latin typeface="Lucida Console"/>
                <a:cs typeface="Lucida Console"/>
              </a:rPr>
              <a:t>/&gt;</a:t>
            </a:r>
            <a:endParaRPr lang="en-US" sz="1400" b="1" noProof="1">
              <a:latin typeface="Lucida Console"/>
              <a:cs typeface="Lucida Console"/>
            </a:endParaRPr>
          </a:p>
        </p:txBody>
      </p:sp>
      <p:sp>
        <p:nvSpPr>
          <p:cNvPr id="735239" name="Text Box 7"/>
          <p:cNvSpPr txBox="1">
            <a:spLocks noChangeArrowheads="1"/>
          </p:cNvSpPr>
          <p:nvPr/>
        </p:nvSpPr>
        <p:spPr bwMode="auto">
          <a:xfrm>
            <a:off x="5257800" y="1634431"/>
            <a:ext cx="3276600" cy="1232849"/>
          </a:xfrm>
          <a:prstGeom prst="rect">
            <a:avLst/>
          </a:prstGeom>
          <a:solidFill>
            <a:srgbClr val="FFFFFF"/>
          </a:soli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lIns="77925" tIns="38963" rIns="77925" bIns="38963">
            <a:prstTxWarp prst="textNoShape">
              <a:avLst/>
            </a:prstTxWarp>
            <a:spAutoFit/>
          </a:bodyPr>
          <a:lstStyle/>
          <a:p>
            <a:pPr defTabSz="649376" eaLnBrk="0" hangingPunct="0">
              <a:defRPr/>
            </a:pPr>
            <a:r>
              <a:rPr lang="en-GB" sz="1500" dirty="0">
                <a:solidFill>
                  <a:schemeClr val="accent1"/>
                </a:solidFill>
                <a:latin typeface="Univers" pitchFamily="34" charset="0"/>
                <a:ea typeface="Times New Roman" charset="0"/>
                <a:cs typeface="Times New Roman" charset="0"/>
              </a:rPr>
              <a:t>Database </a:t>
            </a:r>
            <a:r>
              <a:rPr lang="en-GB" sz="1500" dirty="0" smtClean="0">
                <a:solidFill>
                  <a:schemeClr val="accent1"/>
                </a:solidFill>
                <a:latin typeface="Univers" pitchFamily="34" charset="0"/>
                <a:ea typeface="Times New Roman" charset="0"/>
                <a:cs typeface="Times New Roman" charset="0"/>
              </a:rPr>
              <a:t>connection. </a:t>
            </a:r>
          </a:p>
          <a:p>
            <a:pPr defTabSz="649376" eaLnBrk="0" hangingPunct="0">
              <a:defRPr/>
            </a:pPr>
            <a:endParaRPr lang="en-GB" sz="1500" dirty="0" smtClean="0">
              <a:solidFill>
                <a:schemeClr val="accent1"/>
              </a:solidFill>
              <a:latin typeface="Univers" pitchFamily="34" charset="0"/>
              <a:ea typeface="Times New Roman" charset="0"/>
              <a:cs typeface="Times New Roman" charset="0"/>
            </a:endParaRPr>
          </a:p>
          <a:p>
            <a:pPr defTabSz="649376" eaLnBrk="0" hangingPunct="0">
              <a:defRPr/>
            </a:pPr>
            <a:r>
              <a:rPr lang="en-GB" sz="1500" dirty="0" smtClean="0">
                <a:solidFill>
                  <a:schemeClr val="accent1"/>
                </a:solidFill>
                <a:latin typeface="Univers" pitchFamily="34" charset="0"/>
                <a:ea typeface="Times New Roman" charset="0"/>
                <a:cs typeface="Times New Roman" charset="0"/>
              </a:rPr>
              <a:t>Use “//&lt;</a:t>
            </a:r>
            <a:r>
              <a:rPr lang="en-GB" sz="1500" dirty="0" err="1" smtClean="0">
                <a:solidFill>
                  <a:schemeClr val="accent1"/>
                </a:solidFill>
                <a:latin typeface="Univers" pitchFamily="34" charset="0"/>
                <a:ea typeface="Times New Roman" charset="0"/>
                <a:cs typeface="Times New Roman" charset="0"/>
              </a:rPr>
              <a:t>service_name</a:t>
            </a:r>
            <a:r>
              <a:rPr lang="en-GB" sz="1500" dirty="0" smtClean="0">
                <a:solidFill>
                  <a:schemeClr val="accent1"/>
                </a:solidFill>
                <a:latin typeface="Univers" pitchFamily="34" charset="0"/>
                <a:ea typeface="Times New Roman" charset="0"/>
                <a:cs typeface="Times New Roman" charset="0"/>
              </a:rPr>
              <a:t>” to indicate connection to a service (for example a PDB in a multi-tenant environment)</a:t>
            </a:r>
            <a:endParaRPr lang="en-GB" sz="1500" dirty="0">
              <a:solidFill>
                <a:schemeClr val="accent1"/>
              </a:solidFill>
              <a:latin typeface="Univers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735241" name="Text Box 9"/>
          <p:cNvSpPr txBox="1">
            <a:spLocks noChangeArrowheads="1"/>
          </p:cNvSpPr>
          <p:nvPr/>
        </p:nvSpPr>
        <p:spPr bwMode="auto">
          <a:xfrm>
            <a:off x="5281246" y="3181350"/>
            <a:ext cx="2948354" cy="971239"/>
          </a:xfrm>
          <a:prstGeom prst="rect">
            <a:avLst/>
          </a:prstGeom>
          <a:solidFill>
            <a:schemeClr val="bg1"/>
          </a:soli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lIns="77925" tIns="38963" rIns="77925" bIns="38963">
            <a:prstTxWarp prst="textNoShape">
              <a:avLst/>
            </a:prstTxWarp>
            <a:spAutoFit/>
          </a:bodyPr>
          <a:lstStyle/>
          <a:p>
            <a:pPr defTabSz="649376" eaLnBrk="0" hangingPunct="0">
              <a:defRPr/>
            </a:pPr>
            <a:r>
              <a:rPr lang="en-GB" sz="1500" dirty="0">
                <a:solidFill>
                  <a:schemeClr val="accent1"/>
                </a:solidFill>
                <a:latin typeface="Univers" pitchFamily="34" charset="0"/>
                <a:ea typeface="Times New Roman" charset="0"/>
                <a:cs typeface="Times New Roman" charset="0"/>
              </a:rPr>
              <a:t>Username and </a:t>
            </a:r>
            <a:r>
              <a:rPr lang="en-GB" sz="1500" dirty="0" smtClean="0">
                <a:solidFill>
                  <a:schemeClr val="accent1"/>
                </a:solidFill>
                <a:latin typeface="Univers" pitchFamily="34" charset="0"/>
                <a:ea typeface="Times New Roman" charset="0"/>
                <a:cs typeface="Times New Roman" charset="0"/>
              </a:rPr>
              <a:t>password</a:t>
            </a:r>
          </a:p>
          <a:p>
            <a:pPr defTabSz="649376" eaLnBrk="0" hangingPunct="0">
              <a:defRPr/>
            </a:pPr>
            <a:endParaRPr lang="en-GB" sz="1500" dirty="0" smtClean="0">
              <a:solidFill>
                <a:schemeClr val="accent1"/>
              </a:solidFill>
              <a:latin typeface="Univers" pitchFamily="34" charset="0"/>
              <a:ea typeface="Times New Roman" charset="0"/>
              <a:cs typeface="Times New Roman" charset="0"/>
            </a:endParaRPr>
          </a:p>
          <a:p>
            <a:pPr defTabSz="649376" eaLnBrk="0" hangingPunct="0">
              <a:defRPr/>
            </a:pPr>
            <a:r>
              <a:rPr lang="en-GB" sz="1400" dirty="0">
                <a:solidFill>
                  <a:schemeClr val="accent1"/>
                </a:solidFill>
                <a:latin typeface="Univers" pitchFamily="34" charset="0"/>
                <a:ea typeface="Times New Roman" charset="0"/>
                <a:cs typeface="Times New Roman" charset="0"/>
              </a:rPr>
              <a:t>Password</a:t>
            </a:r>
            <a:r>
              <a:rPr lang="en-GB" sz="1400" dirty="0" smtClean="0">
                <a:solidFill>
                  <a:schemeClr val="accent1"/>
                </a:solidFill>
                <a:latin typeface="Univers" pitchFamily="34" charset="0"/>
                <a:ea typeface="Times New Roman" charset="0"/>
                <a:cs typeface="Times New Roman" charset="0"/>
              </a:rPr>
              <a:t> must be preceded </a:t>
            </a:r>
            <a:r>
              <a:rPr lang="en-GB" sz="1400" dirty="0">
                <a:solidFill>
                  <a:schemeClr val="accent1"/>
                </a:solidFill>
                <a:latin typeface="Univers" pitchFamily="34" charset="0"/>
                <a:ea typeface="Times New Roman" charset="0"/>
                <a:cs typeface="Times New Roman" charset="0"/>
              </a:rPr>
              <a:t>with “!”. Will be encrypted in the file.</a:t>
            </a:r>
          </a:p>
        </p:txBody>
      </p:sp>
      <p:cxnSp>
        <p:nvCxnSpPr>
          <p:cNvPr id="10" name="Straight Arrow Connector 9"/>
          <p:cNvCxnSpPr>
            <a:stCxn id="735239" idx="1"/>
            <a:endCxn id="17" idx="3"/>
          </p:cNvCxnSpPr>
          <p:nvPr/>
        </p:nvCxnSpPr>
        <p:spPr>
          <a:xfrm rot="10800000" flipV="1">
            <a:off x="4459020" y="2250855"/>
            <a:ext cx="798780" cy="404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35241" idx="1"/>
            <a:endCxn id="18" idx="3"/>
          </p:cNvCxnSpPr>
          <p:nvPr/>
        </p:nvCxnSpPr>
        <p:spPr>
          <a:xfrm rot="10800000">
            <a:off x="4463100" y="3294832"/>
            <a:ext cx="818146" cy="3721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834330" y="2326684"/>
            <a:ext cx="3624690" cy="65814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838410" y="2979662"/>
            <a:ext cx="3624690" cy="63033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Define a Data Source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Can also use a container-managed data source</a:t>
            </a:r>
          </a:p>
          <a:p>
            <a:pPr eaLnBrk="1" hangingPunct="1"/>
            <a:endParaRPr lang="en-US" dirty="0"/>
          </a:p>
        </p:txBody>
      </p:sp>
      <p:sp>
        <p:nvSpPr>
          <p:cNvPr id="119812" name="Text Box 4"/>
          <p:cNvSpPr txBox="1">
            <a:spLocks noChangeArrowheads="1"/>
          </p:cNvSpPr>
          <p:nvPr/>
        </p:nvSpPr>
        <p:spPr bwMode="gray">
          <a:xfrm>
            <a:off x="633046" y="1897857"/>
            <a:ext cx="4220308" cy="1402126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 type="none" w="sm" len="sm"/>
            <a:tailEnd type="none" w="med" len="lg"/>
          </a:ln>
        </p:spPr>
        <p:txBody>
          <a:bodyPr lIns="77925" tIns="38963" rIns="77925" bIns="38963">
            <a:prstTxWarp prst="textNoShape">
              <a:avLst/>
            </a:prstTxWarp>
            <a:spAutoFit/>
          </a:bodyPr>
          <a:lstStyle/>
          <a:p>
            <a:pPr defTabSz="194813"/>
            <a:r>
              <a:rPr lang="en-US" sz="1400" b="1" noProof="1" smtClean="0">
                <a:latin typeface="Lucida Console"/>
                <a:cs typeface="Lucida Console"/>
              </a:rPr>
              <a:t>&lt;map_data_source name="</a:t>
            </a:r>
            <a:r>
              <a:rPr lang="en-US" sz="1400" b="1" noProof="1" smtClean="0">
                <a:solidFill>
                  <a:schemeClr val="accent1"/>
                </a:solidFill>
                <a:latin typeface="Lucida Console"/>
                <a:cs typeface="Lucida Console"/>
              </a:rPr>
              <a:t>scott_ds</a:t>
            </a:r>
            <a:r>
              <a:rPr lang="en-US" sz="1400" b="1" noProof="1" smtClean="0">
                <a:latin typeface="Lucida Console"/>
                <a:cs typeface="Lucida Console"/>
              </a:rPr>
              <a:t>"</a:t>
            </a:r>
          </a:p>
          <a:p>
            <a:pPr defTabSz="194813"/>
            <a:r>
              <a:rPr lang="en-US" sz="1400" b="1" noProof="1" smtClean="0">
                <a:latin typeface="Lucida Console"/>
                <a:cs typeface="Lucida Console"/>
              </a:rPr>
              <a:t>  container_ds="</a:t>
            </a:r>
            <a:r>
              <a:rPr lang="en-US" sz="1400" b="1" noProof="1" smtClean="0">
                <a:solidFill>
                  <a:schemeClr val="accent1"/>
                </a:solidFill>
                <a:latin typeface="Lucida Console"/>
                <a:cs typeface="Lucida Console"/>
              </a:rPr>
              <a:t>jdbc/scottDS</a:t>
            </a:r>
            <a:r>
              <a:rPr lang="en-US" sz="1400" b="1" noProof="1" smtClean="0">
                <a:latin typeface="Lucida Console"/>
                <a:cs typeface="Lucida Console"/>
              </a:rPr>
              <a:t>"</a:t>
            </a:r>
          </a:p>
          <a:p>
            <a:pPr defTabSz="194813"/>
            <a:r>
              <a:rPr lang="en-US" sz="1400" b="1" noProof="1" smtClean="0">
                <a:latin typeface="Lucida Console"/>
                <a:cs typeface="Lucida Console"/>
              </a:rPr>
              <a:t>  max_connections="5"</a:t>
            </a:r>
          </a:p>
          <a:p>
            <a:pPr defTabSz="194813"/>
            <a:r>
              <a:rPr lang="en-US" sz="1400" b="1" noProof="1" smtClean="0">
                <a:latin typeface="Lucida Console"/>
                <a:cs typeface="Lucida Console"/>
              </a:rPr>
              <a:t>  number_of_mappers="3"</a:t>
            </a:r>
          </a:p>
          <a:p>
            <a:pPr defTabSz="194813"/>
            <a:r>
              <a:rPr lang="en-US" sz="1400" b="1" noProof="1" smtClean="0">
                <a:latin typeface="Lucida Console"/>
                <a:cs typeface="Lucida Console"/>
              </a:rPr>
              <a:t>  allow_jdbc_theme_based_foi="true"</a:t>
            </a:r>
          </a:p>
          <a:p>
            <a:pPr defTabSz="194813"/>
            <a:r>
              <a:rPr lang="en-US" sz="1400" b="1" noProof="1" smtClean="0">
                <a:latin typeface="Lucida Console"/>
                <a:cs typeface="Lucida Console"/>
              </a:rPr>
              <a:t>/&gt;</a:t>
            </a:r>
            <a:endParaRPr lang="en-US" sz="1400" b="1" noProof="1">
              <a:latin typeface="Lucida Console"/>
              <a:cs typeface="Lucida Console"/>
            </a:endParaRPr>
          </a:p>
        </p:txBody>
      </p:sp>
      <p:sp>
        <p:nvSpPr>
          <p:cNvPr id="119813" name="Rectangle 5"/>
          <p:cNvSpPr>
            <a:spLocks noChangeArrowheads="1"/>
          </p:cNvSpPr>
          <p:nvPr/>
        </p:nvSpPr>
        <p:spPr bwMode="auto">
          <a:xfrm>
            <a:off x="940675" y="2378981"/>
            <a:ext cx="158465" cy="33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8466" tIns="39234" rIns="78466" bIns="39234" anchor="ctr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</a:pPr>
            <a:endParaRPr lang="fr-FR"/>
          </a:p>
        </p:txBody>
      </p:sp>
      <p:sp>
        <p:nvSpPr>
          <p:cNvPr id="7" name="Rounded Rectangle 6"/>
          <p:cNvSpPr/>
          <p:nvPr/>
        </p:nvSpPr>
        <p:spPr>
          <a:xfrm>
            <a:off x="838410" y="2163902"/>
            <a:ext cx="3624690" cy="236939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Set</a:t>
            </a:r>
            <a:r>
              <a:rPr lang="en-US" dirty="0" smtClean="0"/>
              <a:t> Security</a:t>
            </a:r>
            <a:endParaRPr lang="en-US" dirty="0"/>
          </a:p>
        </p:txBody>
      </p:sp>
      <p:sp>
        <p:nvSpPr>
          <p:cNvPr id="11776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Disable direct information requests</a:t>
            </a:r>
          </a:p>
          <a:p>
            <a:pPr eaLnBrk="1" hangingPunct="1"/>
            <a:r>
              <a:rPr lang="en-US" dirty="0" smtClean="0"/>
              <a:t>Those are XML requests that let you query any table accessible via any data source</a:t>
            </a:r>
          </a:p>
          <a:p>
            <a:pPr eaLnBrk="1" hangingPunct="1"/>
            <a:r>
              <a:rPr lang="en-US" dirty="0" smtClean="0"/>
              <a:t>Enabled by default!</a:t>
            </a:r>
          </a:p>
          <a:p>
            <a:pPr eaLnBrk="1" hangingPunct="1"/>
            <a:endParaRPr lang="en-US" dirty="0" smtClean="0"/>
          </a:p>
        </p:txBody>
      </p:sp>
      <p:sp>
        <p:nvSpPr>
          <p:cNvPr id="117764" name="Text Box 1028"/>
          <p:cNvSpPr txBox="1">
            <a:spLocks noChangeArrowheads="1"/>
          </p:cNvSpPr>
          <p:nvPr/>
        </p:nvSpPr>
        <p:spPr bwMode="gray">
          <a:xfrm>
            <a:off x="457200" y="3124511"/>
            <a:ext cx="8159262" cy="971239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 type="none" w="sm" len="sm"/>
            <a:tailEnd type="none" w="med" len="lg"/>
          </a:ln>
        </p:spPr>
        <p:txBody>
          <a:bodyPr lIns="77925" tIns="38963" rIns="77925" bIns="38963">
            <a:prstTxWarp prst="textNoShape">
              <a:avLst/>
            </a:prstTxWarp>
            <a:spAutoFit/>
          </a:bodyPr>
          <a:lstStyle/>
          <a:p>
            <a:pPr defTabSz="194813"/>
            <a:r>
              <a:rPr lang="en-US" sz="1400" b="1" dirty="0" smtClean="0">
                <a:latin typeface="Lucida Console"/>
                <a:cs typeface="Lucida Console"/>
              </a:rPr>
              <a:t>&lt;</a:t>
            </a:r>
            <a:r>
              <a:rPr lang="en-US" sz="1400" b="1" dirty="0" err="1" smtClean="0">
                <a:latin typeface="Lucida Console"/>
                <a:cs typeface="Lucida Console"/>
              </a:rPr>
              <a:t>security_config</a:t>
            </a:r>
            <a:r>
              <a:rPr lang="en-US" sz="1400" b="1" dirty="0" smtClean="0">
                <a:latin typeface="Lucida Console"/>
                <a:cs typeface="Lucida Console"/>
              </a:rPr>
              <a:t>&gt;</a:t>
            </a:r>
          </a:p>
          <a:p>
            <a:pPr defTabSz="194813"/>
            <a:r>
              <a:rPr lang="en-US" sz="1400" b="1" dirty="0" smtClean="0">
                <a:latin typeface="Lucida Console"/>
                <a:cs typeface="Lucida Console"/>
              </a:rPr>
              <a:t>  &lt;</a:t>
            </a:r>
            <a:r>
              <a:rPr lang="en-US" sz="1400" b="1" dirty="0" err="1" smtClean="0">
                <a:latin typeface="Lucida Console"/>
                <a:cs typeface="Lucida Console"/>
              </a:rPr>
              <a:t>disable_direct_info_request</a:t>
            </a:r>
            <a:r>
              <a:rPr lang="en-US" sz="1400" b="1" dirty="0" smtClean="0">
                <a:latin typeface="Lucida Console"/>
                <a:cs typeface="Lucida Console"/>
              </a:rPr>
              <a:t>&gt; </a:t>
            </a:r>
            <a:r>
              <a:rPr lang="en-US" sz="1400" b="1" dirty="0" smtClean="0">
                <a:solidFill>
                  <a:srgbClr val="FF0000"/>
                </a:solidFill>
                <a:latin typeface="Lucida Console"/>
                <a:cs typeface="Lucida Console"/>
              </a:rPr>
              <a:t>true </a:t>
            </a:r>
            <a:r>
              <a:rPr lang="en-US" sz="1400" b="1" dirty="0" smtClean="0">
                <a:latin typeface="Lucida Console"/>
                <a:cs typeface="Lucida Console"/>
              </a:rPr>
              <a:t>&lt;/</a:t>
            </a:r>
            <a:r>
              <a:rPr lang="en-US" sz="1400" b="1" dirty="0" err="1" smtClean="0">
                <a:latin typeface="Lucida Console"/>
                <a:cs typeface="Lucida Console"/>
              </a:rPr>
              <a:t>disable_direct_info_request</a:t>
            </a:r>
            <a:r>
              <a:rPr lang="en-US" sz="1400" b="1" dirty="0" smtClean="0">
                <a:latin typeface="Lucida Console"/>
                <a:cs typeface="Lucida Console"/>
              </a:rPr>
              <a:t>&gt;</a:t>
            </a:r>
          </a:p>
          <a:p>
            <a:pPr defTabSz="194813"/>
            <a:r>
              <a:rPr lang="en-US" sz="1400" b="1" dirty="0" smtClean="0">
                <a:latin typeface="Lucida Console"/>
                <a:cs typeface="Lucida Console"/>
              </a:rPr>
              <a:t>  ...</a:t>
            </a:r>
          </a:p>
          <a:p>
            <a:pPr defTabSz="194813"/>
            <a:r>
              <a:rPr lang="en-US" sz="1400" b="1" dirty="0" smtClean="0">
                <a:latin typeface="Lucida Console"/>
                <a:cs typeface="Lucida Console"/>
              </a:rPr>
              <a:t>&lt;/</a:t>
            </a:r>
            <a:r>
              <a:rPr lang="en-US" sz="1400" b="1" dirty="0" err="1" smtClean="0">
                <a:latin typeface="Lucida Console"/>
                <a:cs typeface="Lucida Console"/>
              </a:rPr>
              <a:t>security_config</a:t>
            </a:r>
            <a:r>
              <a:rPr lang="en-US" sz="1400" b="1" dirty="0" smtClean="0">
                <a:latin typeface="Lucida Console"/>
                <a:cs typeface="Lucida Console"/>
              </a:rPr>
              <a:t>&gt;</a:t>
            </a:r>
            <a:endParaRPr lang="en-US" sz="1400" b="1" dirty="0">
              <a:latin typeface="Lucida Console"/>
              <a:cs typeface="Lucida Console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Maps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1047750"/>
            <a:ext cx="3270758" cy="2006600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xmlns:p="http://schemas.openxmlformats.org/presentationml/2006/main" xmlns:r="http://schemas.openxmlformats.org/officeDocument/2006/relationships" xmlns:a="http://schemas.openxmlformats.org/drawingml/2006/main" val="27998812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Maps</a:t>
            </a:r>
            <a:endParaRPr lang="en-US" dirty="0"/>
          </a:p>
        </p:txBody>
      </p:sp>
      <p:sp>
        <p:nvSpPr>
          <p:cNvPr id="84995" name="Content Placeholder 2"/>
          <p:cNvSpPr>
            <a:spLocks noGrp="1"/>
          </p:cNvSpPr>
          <p:nvPr>
            <p:ph idx="1"/>
          </p:nvPr>
        </p:nvSpPr>
        <p:spPr>
          <a:xfrm>
            <a:off x="351693" y="1071562"/>
            <a:ext cx="5744307" cy="3481387"/>
          </a:xfrm>
        </p:spPr>
        <p:txBody>
          <a:bodyPr/>
          <a:lstStyle/>
          <a:p>
            <a:r>
              <a:rPr lang="en-US" sz="1700" b="1" dirty="0" smtClean="0"/>
              <a:t>Styles</a:t>
            </a:r>
            <a:r>
              <a:rPr lang="en-US" sz="1700" dirty="0" smtClean="0"/>
              <a:t>: define </a:t>
            </a:r>
            <a:r>
              <a:rPr lang="en-US" sz="1700" dirty="0"/>
              <a:t>how shapes should be rendered</a:t>
            </a:r>
          </a:p>
          <a:p>
            <a:pPr lvl="1"/>
            <a:r>
              <a:rPr lang="en-US" sz="1500" dirty="0"/>
              <a:t>Areas: color, transparency, boundary thickness and color, …</a:t>
            </a:r>
          </a:p>
          <a:p>
            <a:pPr lvl="1"/>
            <a:r>
              <a:rPr lang="en-US" sz="1500" dirty="0"/>
              <a:t>Lines: color, thickness, center lines, wing lines, hash </a:t>
            </a:r>
            <a:r>
              <a:rPr lang="en-US" sz="1500" dirty="0" smtClean="0"/>
              <a:t>marks</a:t>
            </a:r>
          </a:p>
          <a:p>
            <a:pPr lvl="1"/>
            <a:r>
              <a:rPr lang="en-US" sz="1500" dirty="0"/>
              <a:t>Points: symbols, graphics, …</a:t>
            </a:r>
          </a:p>
          <a:p>
            <a:pPr lvl="1"/>
            <a:r>
              <a:rPr lang="en-US" sz="1500" dirty="0"/>
              <a:t>Texts: font, styling, color, size, halo, …</a:t>
            </a:r>
          </a:p>
          <a:p>
            <a:r>
              <a:rPr lang="en-US" sz="1700" b="1" dirty="0" smtClean="0"/>
              <a:t>Themes</a:t>
            </a:r>
            <a:r>
              <a:rPr lang="en-US" sz="1700" dirty="0" smtClean="0"/>
              <a:t>: associate </a:t>
            </a:r>
            <a:r>
              <a:rPr lang="en-US" sz="1700" dirty="0"/>
              <a:t>a spatial table and a style</a:t>
            </a:r>
          </a:p>
          <a:p>
            <a:pPr lvl="1"/>
            <a:r>
              <a:rPr lang="en-US" sz="1500" dirty="0"/>
              <a:t>Graphic style and text style (for labels)</a:t>
            </a:r>
          </a:p>
          <a:p>
            <a:r>
              <a:rPr lang="en-US" sz="1700" b="1" dirty="0" smtClean="0"/>
              <a:t>Maps</a:t>
            </a:r>
            <a:r>
              <a:rPr lang="en-US" sz="1700" dirty="0" smtClean="0"/>
              <a:t>: group </a:t>
            </a:r>
            <a:r>
              <a:rPr lang="en-US" sz="1700" dirty="0"/>
              <a:t>a number of themes</a:t>
            </a:r>
          </a:p>
          <a:p>
            <a:pPr lvl="1"/>
            <a:r>
              <a:rPr lang="en-US" sz="1500" dirty="0"/>
              <a:t>Visibility of themes based on scale</a:t>
            </a:r>
            <a:endParaRPr lang="en-US" sz="1500" dirty="0" smtClean="0"/>
          </a:p>
          <a:p>
            <a:r>
              <a:rPr lang="en-US" sz="1700" b="1" dirty="0" smtClean="0"/>
              <a:t>Tile Layers</a:t>
            </a:r>
            <a:r>
              <a:rPr lang="en-US" sz="1700" dirty="0" smtClean="0"/>
              <a:t>: make </a:t>
            </a:r>
            <a:r>
              <a:rPr lang="en-US" sz="1700" dirty="0"/>
              <a:t>a base map available to web applications</a:t>
            </a:r>
            <a:endParaRPr lang="en-US" sz="1900" dirty="0"/>
          </a:p>
        </p:txBody>
      </p:sp>
      <p:cxnSp>
        <p:nvCxnSpPr>
          <p:cNvPr id="84996" name="Elbow Connector 3"/>
          <p:cNvCxnSpPr>
            <a:cxnSpLocks noChangeShapeType="1"/>
            <a:stCxn id="84999" idx="0"/>
            <a:endCxn id="85001" idx="2"/>
          </p:cNvCxnSpPr>
          <p:nvPr/>
        </p:nvCxnSpPr>
        <p:spPr bwMode="auto">
          <a:xfrm rot="5400000" flipH="1" flipV="1">
            <a:off x="6680826" y="2553754"/>
            <a:ext cx="267890" cy="1466"/>
          </a:xfrm>
          <a:prstGeom prst="bentConnector3">
            <a:avLst>
              <a:gd name="adj1" fmla="val 50000"/>
            </a:avLst>
          </a:prstGeom>
          <a:noFill/>
          <a:ln w="53975">
            <a:solidFill>
              <a:schemeClr val="accent1"/>
            </a:solidFill>
            <a:round/>
            <a:headEnd/>
            <a:tailEnd type="diamond" w="lg" len="lg"/>
          </a:ln>
        </p:spPr>
      </p:cxnSp>
      <p:cxnSp>
        <p:nvCxnSpPr>
          <p:cNvPr id="84997" name="Elbow Connector 4"/>
          <p:cNvCxnSpPr>
            <a:cxnSpLocks noChangeShapeType="1"/>
            <a:stCxn id="85001" idx="0"/>
            <a:endCxn id="85000" idx="2"/>
          </p:cNvCxnSpPr>
          <p:nvPr/>
        </p:nvCxnSpPr>
        <p:spPr bwMode="auto">
          <a:xfrm rot="5400000" flipH="1" flipV="1">
            <a:off x="6685589" y="1798897"/>
            <a:ext cx="258365" cy="1466"/>
          </a:xfrm>
          <a:prstGeom prst="bentConnector3">
            <a:avLst>
              <a:gd name="adj1" fmla="val 50000"/>
            </a:avLst>
          </a:prstGeom>
          <a:noFill/>
          <a:ln w="53975">
            <a:solidFill>
              <a:schemeClr val="accent1"/>
            </a:solidFill>
            <a:round/>
            <a:headEnd/>
            <a:tailEnd type="diamond" w="lg" len="lg"/>
          </a:ln>
        </p:spPr>
      </p:cxnSp>
      <p:cxnSp>
        <p:nvCxnSpPr>
          <p:cNvPr id="84998" name="Elbow Connector 5"/>
          <p:cNvCxnSpPr>
            <a:cxnSpLocks noChangeShapeType="1"/>
            <a:stCxn id="10" idx="1"/>
            <a:endCxn id="85001" idx="3"/>
          </p:cNvCxnSpPr>
          <p:nvPr/>
        </p:nvCxnSpPr>
        <p:spPr bwMode="auto">
          <a:xfrm rot="10800000">
            <a:off x="7473462" y="2174081"/>
            <a:ext cx="395654" cy="0"/>
          </a:xfrm>
          <a:prstGeom prst="bentConnector3">
            <a:avLst>
              <a:gd name="adj1" fmla="val 50000"/>
            </a:avLst>
          </a:prstGeom>
          <a:noFill/>
          <a:ln w="53975">
            <a:solidFill>
              <a:schemeClr val="accent1"/>
            </a:solidFill>
            <a:round/>
            <a:headEnd/>
            <a:tailEnd type="diamond" w="lg" len="lg"/>
          </a:ln>
        </p:spPr>
      </p:cxnSp>
      <p:sp>
        <p:nvSpPr>
          <p:cNvPr id="84999" name="TextBox 6"/>
          <p:cNvSpPr txBox="1">
            <a:spLocks noChangeArrowheads="1"/>
          </p:cNvSpPr>
          <p:nvPr/>
        </p:nvSpPr>
        <p:spPr bwMode="auto">
          <a:xfrm>
            <a:off x="6154615" y="2688431"/>
            <a:ext cx="1318846" cy="491729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77925" tIns="38963" rIns="77925" bIns="38963" anchor="ctr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</a:pPr>
            <a:r>
              <a:rPr lang="en-US"/>
              <a:t>Maps</a:t>
            </a:r>
          </a:p>
        </p:txBody>
      </p:sp>
      <p:sp>
        <p:nvSpPr>
          <p:cNvPr id="85000" name="TextBox 7"/>
          <p:cNvSpPr txBox="1">
            <a:spLocks noChangeArrowheads="1"/>
          </p:cNvSpPr>
          <p:nvPr/>
        </p:nvSpPr>
        <p:spPr bwMode="auto">
          <a:xfrm>
            <a:off x="6154615" y="1178718"/>
            <a:ext cx="1318846" cy="491729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77925" tIns="38963" rIns="77925" bIns="38963" anchor="ctr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</a:pPr>
            <a:r>
              <a:rPr lang="en-US"/>
              <a:t>Styles</a:t>
            </a:r>
          </a:p>
        </p:txBody>
      </p:sp>
      <p:sp>
        <p:nvSpPr>
          <p:cNvPr id="85001" name="TextBox 8"/>
          <p:cNvSpPr txBox="1">
            <a:spLocks noChangeArrowheads="1"/>
          </p:cNvSpPr>
          <p:nvPr/>
        </p:nvSpPr>
        <p:spPr bwMode="auto">
          <a:xfrm>
            <a:off x="6154615" y="1928812"/>
            <a:ext cx="1318846" cy="491729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77925" tIns="38963" rIns="77925" bIns="38963" anchor="ctr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</a:pPr>
            <a:r>
              <a:rPr lang="en-US"/>
              <a:t>Themes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69115" y="1768078"/>
            <a:ext cx="1121020" cy="8131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lIns="77925" tIns="38963" rIns="77925" bIns="38963" anchor="ctr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</a:pPr>
            <a:r>
              <a:rPr lang="en-US"/>
              <a:t>Spatial Tables</a:t>
            </a:r>
          </a:p>
        </p:txBody>
      </p:sp>
      <p:cxnSp>
        <p:nvCxnSpPr>
          <p:cNvPr id="85003" name="Elbow Connector 3"/>
          <p:cNvCxnSpPr>
            <a:cxnSpLocks noChangeShapeType="1"/>
            <a:stCxn id="85004" idx="0"/>
            <a:endCxn id="84999" idx="2"/>
          </p:cNvCxnSpPr>
          <p:nvPr/>
        </p:nvCxnSpPr>
        <p:spPr bwMode="auto">
          <a:xfrm rot="5400000" flipH="1" flipV="1">
            <a:off x="6716545" y="3277654"/>
            <a:ext cx="196453" cy="1466"/>
          </a:xfrm>
          <a:prstGeom prst="bentConnector3">
            <a:avLst>
              <a:gd name="adj1" fmla="val 50000"/>
            </a:avLst>
          </a:prstGeom>
          <a:noFill/>
          <a:ln w="53975" cap="sq">
            <a:solidFill>
              <a:schemeClr val="accent1"/>
            </a:solidFill>
            <a:round/>
            <a:headEnd/>
            <a:tailEnd/>
          </a:ln>
        </p:spPr>
      </p:cxnSp>
      <p:sp>
        <p:nvSpPr>
          <p:cNvPr id="85004" name="TextBox 6"/>
          <p:cNvSpPr txBox="1">
            <a:spLocks noChangeArrowheads="1"/>
          </p:cNvSpPr>
          <p:nvPr/>
        </p:nvSpPr>
        <p:spPr bwMode="auto">
          <a:xfrm>
            <a:off x="6154615" y="3375423"/>
            <a:ext cx="1318846" cy="491728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77925" tIns="38963" rIns="77925" bIns="38963" anchor="ctr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</a:pPr>
            <a:r>
              <a:rPr lang="en-US"/>
              <a:t>Tile Layer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3901"/>
            <a:ext cx="7188200" cy="4946249"/>
          </a:xfrm>
          <a:prstGeom prst="rect">
            <a:avLst/>
          </a:prstGeom>
          <a:ln>
            <a:solidFill>
              <a:srgbClr val="667263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4419600" y="295930"/>
            <a:ext cx="3886200" cy="523220"/>
          </a:xfrm>
          <a:prstGeom prst="rect">
            <a:avLst/>
          </a:prstGeom>
          <a:solidFill>
            <a:srgbClr val="FFFFFF"/>
          </a:solidFill>
          <a:ln>
            <a:solidFill>
              <a:srgbClr val="667263"/>
            </a:solidFill>
          </a:ln>
          <a:effectLst>
            <a:outerShdw blurRad="50800" dist="635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Defining a Color Style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2000" y="245538"/>
            <a:ext cx="7771752" cy="761995"/>
          </a:xfrm>
        </p:spPr>
        <p:txBody>
          <a:bodyPr/>
          <a:lstStyle/>
          <a:p>
            <a:r>
              <a:rPr dirty="0" smtClean="0"/>
              <a:t>Topics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04981" y="1123950"/>
            <a:ext cx="7771752" cy="3113618"/>
          </a:xfrm>
        </p:spPr>
        <p:txBody>
          <a:bodyPr/>
          <a:lstStyle/>
          <a:p>
            <a:r>
              <a:rPr lang="en-US" dirty="0" err="1" smtClean="0"/>
              <a:t>MapViewer</a:t>
            </a:r>
            <a:r>
              <a:rPr lang="en-US" dirty="0" smtClean="0"/>
              <a:t> Architecture</a:t>
            </a:r>
          </a:p>
          <a:p>
            <a:r>
              <a:rPr lang="en-US" dirty="0" smtClean="0"/>
              <a:t>Installing, Configuring and Managing</a:t>
            </a:r>
          </a:p>
          <a:p>
            <a:r>
              <a:rPr lang="en-US" dirty="0" smtClean="0"/>
              <a:t>Defining Maps</a:t>
            </a:r>
          </a:p>
          <a:p>
            <a:r>
              <a:rPr lang="en-US" dirty="0" smtClean="0"/>
              <a:t>Developing Applications</a:t>
            </a:r>
          </a:p>
          <a:p>
            <a:r>
              <a:rPr lang="en-US" dirty="0" smtClean="0"/>
              <a:t>Other Tools</a:t>
            </a:r>
          </a:p>
          <a:p>
            <a:r>
              <a:rPr lang="en-US" dirty="0" smtClean="0"/>
              <a:t>Resources</a:t>
            </a:r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7224187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69" y="57150"/>
            <a:ext cx="7162531" cy="4928587"/>
          </a:xfrm>
          <a:prstGeom prst="rect">
            <a:avLst/>
          </a:prstGeom>
          <a:ln>
            <a:solidFill>
              <a:srgbClr val="667263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4267200" y="295930"/>
            <a:ext cx="3810000" cy="523220"/>
          </a:xfrm>
          <a:prstGeom prst="rect">
            <a:avLst/>
          </a:prstGeom>
          <a:solidFill>
            <a:srgbClr val="FFFFFF"/>
          </a:solidFill>
          <a:ln>
            <a:solidFill>
              <a:srgbClr val="667263"/>
            </a:solidFill>
          </a:ln>
          <a:effectLst>
            <a:outerShdw blurRad="50800" dist="635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Defining a Line Style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7149"/>
            <a:ext cx="7188200" cy="4946249"/>
          </a:xfrm>
          <a:prstGeom prst="rect">
            <a:avLst/>
          </a:prstGeom>
          <a:ln>
            <a:solidFill>
              <a:srgbClr val="667263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4267200" y="295930"/>
            <a:ext cx="4114800" cy="523220"/>
          </a:xfrm>
          <a:prstGeom prst="rect">
            <a:avLst/>
          </a:prstGeom>
          <a:solidFill>
            <a:srgbClr val="FFFFFF"/>
          </a:solidFill>
          <a:ln>
            <a:solidFill>
              <a:srgbClr val="667263"/>
            </a:solidFill>
          </a:ln>
          <a:effectLst>
            <a:outerShdw blurRad="50800" dist="635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Defining a Marker Style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Thematics: Advanced Styles</a:t>
            </a:r>
          </a:p>
        </p:txBody>
      </p:sp>
      <p:sp>
        <p:nvSpPr>
          <p:cNvPr id="105476" name="Content Placeholder 12"/>
          <p:cNvSpPr>
            <a:spLocks noGrp="1"/>
          </p:cNvSpPr>
          <p:nvPr>
            <p:ph sz="half" idx="2"/>
          </p:nvPr>
        </p:nvSpPr>
        <p:spPr>
          <a:xfrm>
            <a:off x="4525108" y="864394"/>
            <a:ext cx="4390292" cy="3840956"/>
          </a:xfrm>
        </p:spPr>
        <p:txBody>
          <a:bodyPr/>
          <a:lstStyle/>
          <a:p>
            <a:r>
              <a:rPr lang="en-US" sz="1700" dirty="0"/>
              <a:t>Bucket </a:t>
            </a:r>
          </a:p>
          <a:p>
            <a:pPr lvl="1"/>
            <a:r>
              <a:rPr lang="en-US" sz="1400" dirty="0"/>
              <a:t>Specify variable or fixed (equal-range) buckets</a:t>
            </a:r>
          </a:p>
          <a:p>
            <a:pPr lvl="1"/>
            <a:r>
              <a:rPr lang="en-US" sz="1400" dirty="0"/>
              <a:t>Separate color for each bucket</a:t>
            </a:r>
          </a:p>
          <a:p>
            <a:r>
              <a:rPr lang="en-US" sz="1700" dirty="0"/>
              <a:t>Color Scheme</a:t>
            </a:r>
          </a:p>
          <a:p>
            <a:pPr lvl="1"/>
            <a:r>
              <a:rPr lang="en-US" sz="1400" dirty="0"/>
              <a:t>Variable or fixed buckets</a:t>
            </a:r>
          </a:p>
          <a:p>
            <a:pPr lvl="1"/>
            <a:r>
              <a:rPr lang="en-US" sz="1400" dirty="0"/>
              <a:t>Buckets assigned gradually darker colors from a base color</a:t>
            </a:r>
          </a:p>
          <a:p>
            <a:r>
              <a:rPr lang="en-US" sz="1700" dirty="0"/>
              <a:t>Dot Density</a:t>
            </a:r>
          </a:p>
          <a:p>
            <a:pPr lvl="1"/>
            <a:r>
              <a:rPr lang="en-US" sz="1400" dirty="0"/>
              <a:t>Area filled with dots proportionally to the value of the variable</a:t>
            </a:r>
          </a:p>
          <a:p>
            <a:r>
              <a:rPr lang="en-US" sz="1700" dirty="0"/>
              <a:t>Variable Marker</a:t>
            </a:r>
          </a:p>
          <a:p>
            <a:pPr lvl="1"/>
            <a:r>
              <a:rPr lang="en-US" sz="1400" dirty="0"/>
              <a:t>Size of chosen symbol increases</a:t>
            </a:r>
            <a:r>
              <a:rPr lang="en-US" sz="1400" dirty="0" smtClean="0"/>
              <a:t> proportionally </a:t>
            </a:r>
            <a:r>
              <a:rPr lang="en-US" sz="1400" dirty="0"/>
              <a:t>to the value of the variable</a:t>
            </a:r>
          </a:p>
          <a:p>
            <a:pPr lvl="1"/>
            <a:endParaRPr lang="en-US" sz="1400" dirty="0"/>
          </a:p>
          <a:p>
            <a:pPr lvl="1">
              <a:buFontTx/>
              <a:buNone/>
            </a:pPr>
            <a:endParaRPr lang="en-US" sz="15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66750"/>
            <a:ext cx="3991429" cy="4191000"/>
          </a:xfrm>
          <a:prstGeom prst="rect">
            <a:avLst/>
          </a:prstGeom>
          <a:ln>
            <a:solidFill>
              <a:srgbClr val="667263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sp>
        <p:nvSpPr>
          <p:cNvPr id="105477" name="Rounded Rectangle 5"/>
          <p:cNvSpPr>
            <a:spLocks noChangeArrowheads="1"/>
          </p:cNvSpPr>
          <p:nvPr/>
        </p:nvSpPr>
        <p:spPr bwMode="auto">
          <a:xfrm>
            <a:off x="351692" y="1276350"/>
            <a:ext cx="3758712" cy="1027510"/>
          </a:xfrm>
          <a:prstGeom prst="roundRect">
            <a:avLst>
              <a:gd name="adj" fmla="val 16667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8466" tIns="39234" rIns="78466" bIns="39234">
            <a:prstTxWarp prst="textNoShape">
              <a:avLst/>
            </a:prstTxWarp>
          </a:bodyPr>
          <a:lstStyle/>
          <a:p>
            <a:pPr marL="101465" indent="-101465" algn="ctr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</a:pPr>
            <a:endParaRPr lang="fr-FR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Thematics: Advanced Styles</a:t>
            </a:r>
          </a:p>
        </p:txBody>
      </p:sp>
      <p:sp>
        <p:nvSpPr>
          <p:cNvPr id="106500" name="Content Placeholder 12"/>
          <p:cNvSpPr>
            <a:spLocks noGrp="1"/>
          </p:cNvSpPr>
          <p:nvPr>
            <p:ph sz="half" idx="2"/>
          </p:nvPr>
        </p:nvSpPr>
        <p:spPr>
          <a:xfrm>
            <a:off x="4525108" y="894159"/>
            <a:ext cx="4314092" cy="3353991"/>
          </a:xfrm>
        </p:spPr>
        <p:txBody>
          <a:bodyPr/>
          <a:lstStyle/>
          <a:p>
            <a:r>
              <a:rPr lang="en-US" sz="1700" dirty="0"/>
              <a:t>Bar Chart</a:t>
            </a:r>
          </a:p>
          <a:p>
            <a:pPr lvl="1"/>
            <a:r>
              <a:rPr lang="en-US" sz="1400" dirty="0"/>
              <a:t>Combines multiple variables</a:t>
            </a:r>
          </a:p>
          <a:p>
            <a:r>
              <a:rPr lang="en-US" sz="1700" dirty="0"/>
              <a:t>Pie Chart</a:t>
            </a:r>
          </a:p>
          <a:p>
            <a:pPr lvl="1"/>
            <a:r>
              <a:rPr lang="en-US" sz="1400" dirty="0"/>
              <a:t>Same</a:t>
            </a:r>
          </a:p>
          <a:p>
            <a:r>
              <a:rPr lang="en-US" sz="1700" dirty="0"/>
              <a:t>Variable Pie Chart</a:t>
            </a:r>
          </a:p>
          <a:p>
            <a:pPr lvl="1"/>
            <a:r>
              <a:rPr lang="en-US" sz="1400" dirty="0"/>
              <a:t>Same, but size of pie chart increases proportionally to the sum of the variables</a:t>
            </a:r>
          </a:p>
          <a:p>
            <a:r>
              <a:rPr lang="en-US" sz="1700" dirty="0"/>
              <a:t>Heat Map</a:t>
            </a:r>
          </a:p>
          <a:p>
            <a:pPr lvl="1"/>
            <a:r>
              <a:rPr lang="en-US" sz="1400" dirty="0"/>
              <a:t>Color ranges from “cool’ (blue) to “hot” (red) according to density of geometries</a:t>
            </a:r>
          </a:p>
          <a:p>
            <a:pPr lvl="1">
              <a:buFontTx/>
              <a:buNone/>
            </a:pPr>
            <a:endParaRPr lang="en-US" sz="1400" dirty="0"/>
          </a:p>
          <a:p>
            <a:pPr lvl="1"/>
            <a:endParaRPr lang="en-US" sz="1400" dirty="0"/>
          </a:p>
          <a:p>
            <a:pPr lvl="1">
              <a:buFontTx/>
              <a:buNone/>
            </a:pPr>
            <a:endParaRPr lang="en-US" sz="15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66750"/>
            <a:ext cx="3991429" cy="4191000"/>
          </a:xfrm>
          <a:prstGeom prst="rect">
            <a:avLst/>
          </a:prstGeom>
          <a:ln>
            <a:solidFill>
              <a:srgbClr val="667263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sp>
        <p:nvSpPr>
          <p:cNvPr id="106501" name="Rounded Rectangle 8"/>
          <p:cNvSpPr>
            <a:spLocks noChangeArrowheads="1"/>
          </p:cNvSpPr>
          <p:nvPr/>
        </p:nvSpPr>
        <p:spPr bwMode="auto">
          <a:xfrm>
            <a:off x="351692" y="2321719"/>
            <a:ext cx="3758712" cy="1621631"/>
          </a:xfrm>
          <a:prstGeom prst="roundRect">
            <a:avLst>
              <a:gd name="adj" fmla="val 16667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8466" tIns="39234" rIns="78466" bIns="39234">
            <a:prstTxWarp prst="textNoShape">
              <a:avLst/>
            </a:prstTxWarp>
          </a:bodyPr>
          <a:lstStyle/>
          <a:p>
            <a:pPr marL="101465" indent="-101465" algn="ctr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</a:pPr>
            <a:endParaRPr lang="fr-FR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rcRect r="51579"/>
          <a:stretch>
            <a:fillRect/>
          </a:stretch>
        </p:blipFill>
        <p:spPr>
          <a:xfrm>
            <a:off x="3962400" y="57150"/>
            <a:ext cx="3505200" cy="4981205"/>
          </a:xfrm>
          <a:prstGeom prst="rect">
            <a:avLst/>
          </a:prstGeom>
          <a:ln>
            <a:solidFill>
              <a:srgbClr val="667263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00150"/>
            <a:ext cx="3276600" cy="2387600"/>
          </a:xfrm>
          <a:prstGeom prst="rect">
            <a:avLst/>
          </a:prstGeom>
          <a:ln>
            <a:solidFill>
              <a:srgbClr val="667263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Themes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57150"/>
            <a:ext cx="7239000" cy="4981206"/>
          </a:xfrm>
          <a:prstGeom prst="rect">
            <a:avLst/>
          </a:prstGeom>
          <a:ln>
            <a:solidFill>
              <a:srgbClr val="667263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3886200" y="219730"/>
            <a:ext cx="4953000" cy="523220"/>
          </a:xfrm>
          <a:prstGeom prst="rect">
            <a:avLst/>
          </a:prstGeom>
          <a:solidFill>
            <a:srgbClr val="FFFFFF"/>
          </a:solidFill>
          <a:ln>
            <a:solidFill>
              <a:srgbClr val="667263"/>
            </a:solidFill>
          </a:ln>
          <a:effectLst>
            <a:outerShdw blurRad="50800" dist="635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Defining a Geometry Theme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971550"/>
            <a:ext cx="4731174" cy="3352800"/>
          </a:xfrm>
          <a:prstGeom prst="rect">
            <a:avLst/>
          </a:prstGeom>
          <a:ln>
            <a:solidFill>
              <a:srgbClr val="667263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2724150"/>
            <a:ext cx="3909392" cy="1905000"/>
          </a:xfrm>
          <a:prstGeom prst="rect">
            <a:avLst/>
          </a:prstGeom>
          <a:ln>
            <a:solidFill>
              <a:srgbClr val="667263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57151"/>
            <a:ext cx="7264400" cy="49986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48200" y="133350"/>
            <a:ext cx="2971800" cy="523220"/>
          </a:xfrm>
          <a:prstGeom prst="rect">
            <a:avLst/>
          </a:prstGeom>
          <a:solidFill>
            <a:srgbClr val="FFFFFF"/>
          </a:solidFill>
          <a:ln>
            <a:solidFill>
              <a:srgbClr val="667263"/>
            </a:solidFill>
          </a:ln>
          <a:effectLst>
            <a:outerShdw blurRad="50800" dist="635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Defining a Map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819150"/>
            <a:ext cx="5334000" cy="3556000"/>
          </a:xfrm>
          <a:prstGeom prst="rect">
            <a:avLst/>
          </a:prstGeom>
          <a:ln>
            <a:solidFill>
              <a:srgbClr val="667263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Define</a:t>
            </a:r>
            <a:r>
              <a:rPr lang="fr-FR" dirty="0" smtClean="0"/>
              <a:t> a </a:t>
            </a:r>
            <a:r>
              <a:rPr lang="fr-FR" dirty="0" err="1" smtClean="0"/>
              <a:t>Tile</a:t>
            </a:r>
            <a:r>
              <a:rPr lang="fr-FR" dirty="0" smtClean="0"/>
              <a:t> Layer</a:t>
            </a:r>
            <a:endParaRPr lang="fr-FR" dirty="0"/>
          </a:p>
        </p:txBody>
      </p:sp>
      <p:sp>
        <p:nvSpPr>
          <p:cNvPr id="139267" name="Content Placeholder 2"/>
          <p:cNvSpPr>
            <a:spLocks noGrp="1"/>
          </p:cNvSpPr>
          <p:nvPr>
            <p:ph sz="half" idx="1"/>
          </p:nvPr>
        </p:nvSpPr>
        <p:spPr>
          <a:xfrm>
            <a:off x="317989" y="1200150"/>
            <a:ext cx="3124200" cy="3257550"/>
          </a:xfrm>
        </p:spPr>
        <p:txBody>
          <a:bodyPr/>
          <a:lstStyle/>
          <a:p>
            <a:r>
              <a:rPr lang="fr-FR" sz="1700" dirty="0"/>
              <a:t>Use the </a:t>
            </a:r>
            <a:r>
              <a:rPr lang="fr-FR" sz="1700" dirty="0" err="1"/>
              <a:t>Tile</a:t>
            </a:r>
            <a:r>
              <a:rPr lang="fr-FR" sz="1700" dirty="0"/>
              <a:t> Layer </a:t>
            </a:r>
            <a:r>
              <a:rPr lang="fr-FR" sz="1700" dirty="0" err="1"/>
              <a:t>definition</a:t>
            </a:r>
            <a:r>
              <a:rPr lang="fr-FR" sz="1700" dirty="0"/>
              <a:t> </a:t>
            </a:r>
            <a:r>
              <a:rPr lang="fr-FR" sz="1700" dirty="0" err="1"/>
              <a:t>wizard</a:t>
            </a:r>
            <a:endParaRPr lang="fr-FR" sz="1700" dirty="0"/>
          </a:p>
          <a:p>
            <a:r>
              <a:rPr lang="fr-FR" sz="1700" dirty="0"/>
              <a:t>Select base </a:t>
            </a:r>
            <a:r>
              <a:rPr lang="fr-FR" sz="1700" dirty="0" err="1"/>
              <a:t>map</a:t>
            </a:r>
            <a:endParaRPr lang="fr-FR" sz="1700" dirty="0"/>
          </a:p>
          <a:p>
            <a:r>
              <a:rPr lang="fr-FR" sz="1700" dirty="0"/>
              <a:t>Select area </a:t>
            </a:r>
            <a:r>
              <a:rPr lang="fr-FR" sz="1700" dirty="0" err="1"/>
              <a:t>from</a:t>
            </a:r>
            <a:r>
              <a:rPr lang="fr-FR" sz="1700" dirty="0"/>
              <a:t> the </a:t>
            </a:r>
            <a:r>
              <a:rPr lang="fr-FR" sz="1700" dirty="0" err="1"/>
              <a:t>map</a:t>
            </a:r>
            <a:endParaRPr lang="fr-FR" sz="1700" dirty="0"/>
          </a:p>
          <a:p>
            <a:r>
              <a:rPr lang="fr-FR" sz="1700" dirty="0"/>
              <a:t>Select min and max </a:t>
            </a:r>
            <a:r>
              <a:rPr lang="fr-FR" sz="1700" dirty="0" err="1"/>
              <a:t>scales</a:t>
            </a:r>
            <a:r>
              <a:rPr lang="fr-FR" sz="1700" dirty="0"/>
              <a:t> </a:t>
            </a:r>
            <a:r>
              <a:rPr lang="fr-FR" sz="1700" dirty="0" err="1"/>
              <a:t>from</a:t>
            </a:r>
            <a:r>
              <a:rPr lang="fr-FR" sz="1700" dirty="0"/>
              <a:t> the </a:t>
            </a:r>
            <a:r>
              <a:rPr lang="fr-FR" sz="1700" dirty="0" err="1"/>
              <a:t>map</a:t>
            </a:r>
            <a:endParaRPr lang="fr-FR" sz="1700" dirty="0"/>
          </a:p>
          <a:p>
            <a:r>
              <a:rPr lang="fr-FR" sz="1700" dirty="0" err="1"/>
              <a:t>Generate</a:t>
            </a:r>
            <a:r>
              <a:rPr lang="fr-FR" sz="1700" dirty="0"/>
              <a:t> </a:t>
            </a:r>
            <a:r>
              <a:rPr lang="fr-FR" sz="1700" dirty="0" err="1"/>
              <a:t>scales</a:t>
            </a:r>
            <a:r>
              <a:rPr lang="fr-FR" sz="1700" dirty="0"/>
              <a:t> for zoom </a:t>
            </a:r>
            <a:r>
              <a:rPr lang="fr-FR" sz="1700" dirty="0" err="1"/>
              <a:t>levels</a:t>
            </a:r>
            <a:endParaRPr lang="fr-FR" sz="1700" dirty="0"/>
          </a:p>
          <a:p>
            <a:r>
              <a:rPr lang="fr-FR" sz="1700" dirty="0" err="1"/>
              <a:t>Choose</a:t>
            </a:r>
            <a:r>
              <a:rPr lang="fr-FR" sz="1700" dirty="0"/>
              <a:t> </a:t>
            </a:r>
            <a:r>
              <a:rPr lang="fr-FR" sz="1700" dirty="0" err="1"/>
              <a:t>tile</a:t>
            </a:r>
            <a:r>
              <a:rPr lang="fr-FR" sz="1700" dirty="0"/>
              <a:t> size</a:t>
            </a:r>
            <a:endParaRPr lang="fr-FR" sz="1700" dirty="0" smtClean="0"/>
          </a:p>
          <a:p>
            <a:r>
              <a:rPr lang="fr-FR" sz="1700" dirty="0" err="1" smtClean="0"/>
              <a:t>Preview</a:t>
            </a:r>
            <a:endParaRPr lang="fr-FR" sz="1700" dirty="0" smtClean="0"/>
          </a:p>
          <a:p>
            <a:endParaRPr lang="fr-FR" sz="17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384" y="742950"/>
            <a:ext cx="5463016" cy="3759138"/>
          </a:xfrm>
          <a:prstGeom prst="rect">
            <a:avLst/>
          </a:prstGeom>
          <a:ln>
            <a:solidFill>
              <a:srgbClr val="667263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85750"/>
            <a:ext cx="4599214" cy="4292600"/>
          </a:xfrm>
          <a:prstGeom prst="rect">
            <a:avLst/>
          </a:prstGeom>
          <a:ln>
            <a:solidFill>
              <a:srgbClr val="667263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 Tile Layers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t="12588" b="34769"/>
          <a:stretch>
            <a:fillRect/>
          </a:stretch>
        </p:blipFill>
        <p:spPr>
          <a:xfrm>
            <a:off x="76200" y="1396019"/>
            <a:ext cx="8991600" cy="277593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 Tile Layers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t="12588" b="34769"/>
          <a:stretch>
            <a:fillRect/>
          </a:stretch>
        </p:blipFill>
        <p:spPr>
          <a:xfrm>
            <a:off x="76200" y="1396019"/>
            <a:ext cx="8991600" cy="277593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MapViewer</a:t>
            </a:r>
            <a:r>
              <a:rPr lang="en-US" dirty="0" smtClean="0"/>
              <a:t>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00150"/>
            <a:ext cx="3886200" cy="3257550"/>
          </a:xfrm>
          <a:solidFill>
            <a:srgbClr val="D9D9D9"/>
          </a:solidFill>
        </p:spPr>
        <p:txBody>
          <a:bodyPr/>
          <a:lstStyle/>
          <a:p>
            <a:pPr>
              <a:buFont typeface="Wingdings" charset="2"/>
              <a:buChar char="ü"/>
            </a:pPr>
            <a:r>
              <a:rPr lang="en-US" sz="1600" dirty="0" smtClean="0"/>
              <a:t>A standard feature of all versions of Fusion Middleware</a:t>
            </a:r>
          </a:p>
          <a:p>
            <a:pPr>
              <a:buFont typeface="Wingdings" charset="2"/>
              <a:buChar char="ü"/>
            </a:pPr>
            <a:r>
              <a:rPr lang="en-US" sz="1600" dirty="0" smtClean="0"/>
              <a:t>Map definitions and </a:t>
            </a:r>
            <a:r>
              <a:rPr lang="en-US" sz="1600" dirty="0" err="1" smtClean="0"/>
              <a:t>symbology</a:t>
            </a:r>
            <a:r>
              <a:rPr lang="en-US" sz="1600" dirty="0" smtClean="0"/>
              <a:t> stored in the database</a:t>
            </a:r>
          </a:p>
          <a:p>
            <a:pPr>
              <a:buFont typeface="Wingdings" charset="2"/>
              <a:buChar char="ü"/>
            </a:pPr>
            <a:r>
              <a:rPr lang="en-US" sz="1600" dirty="0" smtClean="0"/>
              <a:t>Map builder GUI</a:t>
            </a:r>
          </a:p>
          <a:p>
            <a:pPr>
              <a:buFont typeface="Wingdings" charset="2"/>
              <a:buChar char="ü"/>
            </a:pPr>
            <a:r>
              <a:rPr lang="en-US" sz="1600" dirty="0" smtClean="0"/>
              <a:t>Thematic mapping</a:t>
            </a:r>
          </a:p>
          <a:p>
            <a:pPr>
              <a:buFont typeface="Wingdings" charset="2"/>
              <a:buChar char="ü"/>
            </a:pPr>
            <a:r>
              <a:rPr lang="en-US" sz="1600" dirty="0" smtClean="0"/>
              <a:t>High performance map cache</a:t>
            </a:r>
          </a:p>
          <a:p>
            <a:pPr>
              <a:buFont typeface="Wingdings" charset="2"/>
              <a:buChar char="ü"/>
            </a:pPr>
            <a:r>
              <a:rPr lang="en-US" sz="1600" dirty="0" smtClean="0"/>
              <a:t>Integration in Business Intelligence tools and many applications</a:t>
            </a:r>
          </a:p>
          <a:p>
            <a:pPr>
              <a:buFont typeface="Wingdings" charset="2"/>
              <a:buChar char="ü"/>
            </a:pPr>
            <a:endParaRPr lang="en-US" sz="16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43400" y="1200150"/>
            <a:ext cx="4572000" cy="3257550"/>
          </a:xfrm>
          <a:solidFill>
            <a:srgbClr val="D9D9D9"/>
          </a:solidFill>
        </p:spPr>
        <p:txBody>
          <a:bodyPr/>
          <a:lstStyle/>
          <a:p>
            <a:pPr>
              <a:buFont typeface="Wingdings" charset="2"/>
              <a:buChar char="ü"/>
            </a:pPr>
            <a:r>
              <a:rPr lang="en-US" sz="1600" dirty="0" smtClean="0"/>
              <a:t>Multiple content sources</a:t>
            </a:r>
          </a:p>
          <a:p>
            <a:pPr lvl="1">
              <a:buFont typeface="Wingdings" charset="2"/>
              <a:buChar char="ü"/>
            </a:pPr>
            <a:r>
              <a:rPr lang="en-US" sz="1400" dirty="0" smtClean="0"/>
              <a:t>Local (Oracle database)</a:t>
            </a:r>
          </a:p>
          <a:p>
            <a:pPr lvl="1">
              <a:buFont typeface="Wingdings" charset="2"/>
              <a:buChar char="ü"/>
            </a:pPr>
            <a:r>
              <a:rPr lang="en-US" sz="1400" dirty="0" smtClean="0"/>
              <a:t>Online web services</a:t>
            </a:r>
          </a:p>
          <a:p>
            <a:pPr lvl="1">
              <a:buFont typeface="Wingdings" charset="2"/>
              <a:buChar char="ü"/>
            </a:pPr>
            <a:r>
              <a:rPr lang="en-US" sz="1400" dirty="0" smtClean="0"/>
              <a:t>Hybrid (local database + online content)</a:t>
            </a:r>
          </a:p>
          <a:p>
            <a:pPr>
              <a:buFont typeface="Wingdings" charset="2"/>
              <a:buChar char="ü"/>
            </a:pPr>
            <a:r>
              <a:rPr lang="en-US" sz="1600" dirty="0" smtClean="0"/>
              <a:t>Multiple development options</a:t>
            </a:r>
          </a:p>
          <a:p>
            <a:pPr lvl="1">
              <a:buFont typeface="Wingdings" charset="2"/>
              <a:buChar char="ü"/>
            </a:pPr>
            <a:r>
              <a:rPr lang="en-US" sz="1400" dirty="0" smtClean="0"/>
              <a:t>JavaScript for rich user interfaces</a:t>
            </a:r>
          </a:p>
          <a:p>
            <a:pPr lvl="1">
              <a:buFont typeface="Wingdings" charset="2"/>
              <a:buChar char="ü"/>
            </a:pPr>
            <a:r>
              <a:rPr lang="en-US" sz="1400" dirty="0" smtClean="0"/>
              <a:t>Java, JSP and XML APIs</a:t>
            </a:r>
          </a:p>
          <a:p>
            <a:pPr lvl="1">
              <a:buFont typeface="Wingdings" charset="2"/>
              <a:buChar char="ü"/>
            </a:pPr>
            <a:r>
              <a:rPr lang="en-US" sz="1400" dirty="0" smtClean="0"/>
              <a:t>ADF component, APEX integration</a:t>
            </a:r>
          </a:p>
          <a:p>
            <a:pPr>
              <a:buFont typeface="Wingdings" charset="2"/>
              <a:buChar char="ü"/>
            </a:pPr>
            <a:r>
              <a:rPr lang="en-US" sz="1600" dirty="0" smtClean="0"/>
              <a:t>Multiple devices</a:t>
            </a:r>
          </a:p>
          <a:p>
            <a:pPr lvl="1">
              <a:buFont typeface="Wingdings" charset="2"/>
              <a:buChar char="ü"/>
            </a:pPr>
            <a:r>
              <a:rPr lang="en-US" sz="1400" dirty="0" smtClean="0"/>
              <a:t>Web browsers</a:t>
            </a:r>
          </a:p>
          <a:p>
            <a:pPr lvl="1">
              <a:buFont typeface="Wingdings" charset="2"/>
              <a:buChar char="ü"/>
            </a:pPr>
            <a:r>
              <a:rPr lang="en-US" sz="1400" dirty="0" smtClean="0"/>
              <a:t>Tablets and </a:t>
            </a:r>
            <a:r>
              <a:rPr lang="en-US" sz="1400" dirty="0" err="1" smtClean="0"/>
              <a:t>smartphones</a:t>
            </a:r>
            <a:endParaRPr lang="en-US" sz="1400" dirty="0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Developing Applications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1047750"/>
            <a:ext cx="3199638" cy="1981200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xmlns:p="http://schemas.openxmlformats.org/presentationml/2006/main" xmlns:r="http://schemas.openxmlformats.org/officeDocument/2006/relationships" xmlns:a="http://schemas.openxmlformats.org/drawingml/2006/main" val="27998812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Oracle Maps API V1</a:t>
            </a:r>
          </a:p>
          <a:p>
            <a:r>
              <a:rPr lang="en-US" dirty="0" smtClean="0"/>
              <a:t>Oracle Maps API V2 (since version 11.1.1.7)</a:t>
            </a:r>
          </a:p>
          <a:p>
            <a:pPr lvl="1"/>
            <a:r>
              <a:rPr lang="en-US" dirty="0" smtClean="0"/>
              <a:t>Complete re-write of the Oracle Maps JavaScript API</a:t>
            </a:r>
          </a:p>
          <a:p>
            <a:pPr lvl="1"/>
            <a:r>
              <a:rPr lang="en-US" dirty="0" smtClean="0"/>
              <a:t>Based on HTML5 (canvas &amp; </a:t>
            </a:r>
            <a:r>
              <a:rPr lang="en-US" dirty="0" err="1" smtClean="0"/>
              <a:t>svg</a:t>
            </a:r>
            <a:r>
              <a:rPr lang="en-US" dirty="0" smtClean="0"/>
              <a:t>) standards</a:t>
            </a:r>
          </a:p>
          <a:p>
            <a:pPr lvl="1"/>
            <a:r>
              <a:rPr lang="en-US" dirty="0" smtClean="0"/>
              <a:t>Much richer client-side rendering &amp; interaction</a:t>
            </a:r>
          </a:p>
          <a:p>
            <a:pPr lvl="1"/>
            <a:r>
              <a:rPr lang="en-US" dirty="0" smtClean="0"/>
              <a:t>Mobile support</a:t>
            </a:r>
          </a:p>
          <a:p>
            <a:pPr lvl="1"/>
            <a:r>
              <a:rPr lang="en-US" dirty="0" smtClean="0"/>
              <a:t>Supports lightweight data editing and region management</a:t>
            </a:r>
          </a:p>
          <a:p>
            <a:pPr lvl="1"/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JavaScript APIs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rcRect l="2953" t="44262" r="5162" b="853"/>
          <a:stretch>
            <a:fillRect/>
          </a:stretch>
        </p:blipFill>
        <p:spPr>
          <a:xfrm>
            <a:off x="609600" y="2190750"/>
            <a:ext cx="6781800" cy="236220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sp>
        <p:nvSpPr>
          <p:cNvPr id="185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Examples and Tutorials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533400" y="1047750"/>
            <a:ext cx="8229600" cy="3062606"/>
          </a:xfrm>
        </p:spPr>
        <p:txBody>
          <a:bodyPr/>
          <a:lstStyle/>
          <a:p>
            <a:r>
              <a:rPr lang="en-US" dirty="0" smtClean="0"/>
              <a:t>Download and install “MVDEMO” application and associated data sets</a:t>
            </a:r>
          </a:p>
          <a:p>
            <a:r>
              <a:rPr lang="en-US" dirty="0" smtClean="0"/>
              <a:t>Quick Start kit has the application pre-installed </a:t>
            </a:r>
          </a:p>
          <a:p>
            <a:pPr lvl="1"/>
            <a:r>
              <a:rPr lang="en-US" dirty="0" smtClean="0"/>
              <a:t>Just need to download and import the sample data sets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“MVDEMO” Application</a:t>
            </a:r>
            <a:endParaRPr lang="en-US" dirty="0"/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7620000" y="4019550"/>
            <a:ext cx="1219200" cy="448019"/>
          </a:xfrm>
          <a:prstGeom prst="rect">
            <a:avLst/>
          </a:prstGeom>
          <a:solidFill>
            <a:srgbClr val="F2F2F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wrap="square" lIns="77925" tIns="38963" rIns="77925" bIns="38963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200" dirty="0" smtClean="0">
                <a:solidFill>
                  <a:srgbClr val="FF0000"/>
                </a:solidFill>
              </a:rPr>
              <a:t>Sample Data Sets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20" name="Straight Arrow Connector 3"/>
          <p:cNvCxnSpPr>
            <a:cxnSpLocks noChangeShapeType="1"/>
            <a:stCxn id="21" idx="1"/>
            <a:endCxn id="46" idx="3"/>
          </p:cNvCxnSpPr>
          <p:nvPr/>
        </p:nvCxnSpPr>
        <p:spPr bwMode="auto">
          <a:xfrm rot="10800000" flipV="1">
            <a:off x="7315200" y="2234558"/>
            <a:ext cx="381000" cy="451491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arrow" w="med" len="med"/>
          </a:ln>
        </p:spPr>
      </p:cxn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7696200" y="1733550"/>
            <a:ext cx="1371600" cy="1002017"/>
          </a:xfrm>
          <a:prstGeom prst="rect">
            <a:avLst/>
          </a:prstGeom>
          <a:solidFill>
            <a:srgbClr val="F2F2F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wrap="square" lIns="77925" tIns="38963" rIns="77925" bIns="38963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200" dirty="0" smtClean="0">
                <a:solidFill>
                  <a:srgbClr val="FF0000"/>
                </a:solidFill>
              </a:rPr>
              <a:t>“Quick Start” Kit</a:t>
            </a:r>
          </a:p>
          <a:p>
            <a:pPr eaLnBrk="0" hangingPunct="0"/>
            <a:r>
              <a:rPr lang="en-US" sz="1200" dirty="0" smtClean="0">
                <a:solidFill>
                  <a:srgbClr val="FF0000"/>
                </a:solidFill>
              </a:rPr>
              <a:t>With Glassfish server, </a:t>
            </a:r>
            <a:r>
              <a:rPr lang="en-US" sz="1200" dirty="0" err="1" smtClean="0">
                <a:solidFill>
                  <a:srgbClr val="FF0000"/>
                </a:solidFill>
              </a:rPr>
              <a:t>Mapviewer</a:t>
            </a:r>
            <a:r>
              <a:rPr lang="en-US" sz="1200" dirty="0" smtClean="0">
                <a:solidFill>
                  <a:srgbClr val="FF0000"/>
                </a:solidFill>
              </a:rPr>
              <a:t> and examples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3"/>
          <p:cNvCxnSpPr>
            <a:cxnSpLocks noChangeShapeType="1"/>
            <a:stCxn id="19" idx="1"/>
            <a:endCxn id="47" idx="3"/>
          </p:cNvCxnSpPr>
          <p:nvPr/>
        </p:nvCxnSpPr>
        <p:spPr bwMode="auto">
          <a:xfrm rot="10800000" flipV="1">
            <a:off x="6172200" y="4243559"/>
            <a:ext cx="1447800" cy="15643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arrow" w="med" len="med"/>
          </a:ln>
        </p:spPr>
      </p:cxnSp>
      <p:sp>
        <p:nvSpPr>
          <p:cNvPr id="46" name="AutoShape 8"/>
          <p:cNvSpPr>
            <a:spLocks noChangeArrowheads="1"/>
          </p:cNvSpPr>
          <p:nvPr/>
        </p:nvSpPr>
        <p:spPr bwMode="auto">
          <a:xfrm>
            <a:off x="762000" y="2571750"/>
            <a:ext cx="6553200" cy="228600"/>
          </a:xfrm>
          <a:prstGeom prst="roundRect">
            <a:avLst>
              <a:gd name="adj" fmla="val 46667"/>
            </a:avLst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2075" tIns="46038" rIns="92075" bIns="46038" anchor="ctr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</a:pPr>
            <a:endParaRPr lang="fr-FR"/>
          </a:p>
        </p:txBody>
      </p:sp>
      <p:sp>
        <p:nvSpPr>
          <p:cNvPr id="47" name="AutoShape 8"/>
          <p:cNvSpPr>
            <a:spLocks noChangeArrowheads="1"/>
          </p:cNvSpPr>
          <p:nvPr/>
        </p:nvSpPr>
        <p:spPr bwMode="auto">
          <a:xfrm>
            <a:off x="675900" y="4019550"/>
            <a:ext cx="5496300" cy="479306"/>
          </a:xfrm>
          <a:prstGeom prst="roundRect">
            <a:avLst>
              <a:gd name="adj" fmla="val 21875"/>
            </a:avLst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2075" tIns="46038" rIns="92075" bIns="46038" anchor="ctr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</a:pPr>
            <a:endParaRPr lang="fr-F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Online Tutorials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http://slc02okf.oracle.com/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80380"/>
            <a:ext cx="5638800" cy="352497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248" y="971550"/>
            <a:ext cx="5794552" cy="350520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Examples and Tutorials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http://&lt;server&gt;/mvdemo</a:t>
            </a:r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rcRect t="11174" b="65692"/>
          <a:stretch>
            <a:fillRect/>
          </a:stretch>
        </p:blipFill>
        <p:spPr>
          <a:xfrm>
            <a:off x="76200" y="987422"/>
            <a:ext cx="8991600" cy="152400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rcRect t="70166"/>
          <a:stretch>
            <a:fillRect/>
          </a:stretch>
        </p:blipFill>
        <p:spPr>
          <a:xfrm>
            <a:off x="76200" y="2663822"/>
            <a:ext cx="8991600" cy="1965328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3962400" y="3486150"/>
            <a:ext cx="4267200" cy="632685"/>
          </a:xfrm>
          <a:prstGeom prst="rect">
            <a:avLst/>
          </a:prstGeom>
          <a:solidFill>
            <a:srgbClr val="F2F2F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wrap="square" lIns="77925" tIns="38963" rIns="77925" bIns="38963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b="1" dirty="0" smtClean="0">
                <a:solidFill>
                  <a:srgbClr val="FF0000"/>
                </a:solidFill>
              </a:rPr>
              <a:t>Online at </a:t>
            </a:r>
          </a:p>
          <a:p>
            <a:pPr algn="ctr" eaLnBrk="0" hangingPunct="0"/>
            <a:r>
              <a:rPr lang="en-US" b="1" dirty="0" smtClean="0">
                <a:solidFill>
                  <a:srgbClr val="FF0000"/>
                </a:solidFill>
              </a:rPr>
              <a:t>http://slc02okf.oracle.com/mvdemo </a:t>
            </a:r>
            <a:endParaRPr 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8313"/>
            <a:ext cx="8216900" cy="5132428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399" y="93138"/>
            <a:ext cx="3547533" cy="878412"/>
          </a:xfrm>
          <a:solidFill>
            <a:srgbClr val="FFFFFF"/>
          </a:solidFill>
          <a:ln>
            <a:solidFill>
              <a:srgbClr val="7F7F7F"/>
            </a:solidFill>
          </a:ln>
        </p:spPr>
        <p:txBody>
          <a:bodyPr anchor="ctr"/>
          <a:lstStyle/>
          <a:p>
            <a:pPr algn="ctr"/>
            <a:r>
              <a:rPr lang="en-US" dirty="0" smtClean="0"/>
              <a:t>Oracle Maps V1 API Documentation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0"/>
            <a:ext cx="8055385" cy="514350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0147" y="93138"/>
            <a:ext cx="3767653" cy="726012"/>
          </a:xfrm>
          <a:solidFill>
            <a:srgbClr val="FFFFFF"/>
          </a:solidFill>
          <a:ln>
            <a:solidFill>
              <a:srgbClr val="7F7F7F"/>
            </a:solidFill>
          </a:ln>
        </p:spPr>
        <p:txBody>
          <a:bodyPr anchor="ctr"/>
          <a:lstStyle/>
          <a:p>
            <a:pPr algn="ctr"/>
            <a:r>
              <a:rPr lang="en-US" dirty="0" smtClean="0"/>
              <a:t>Oracle Maps V1 Tutorials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Oracle Maps V1 Tutorials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09600" y="742950"/>
            <a:ext cx="3962400" cy="3810000"/>
            <a:chOff x="609600" y="742950"/>
            <a:chExt cx="3591332" cy="3505201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742950"/>
              <a:ext cx="3588439" cy="1600200"/>
            </a:xfrm>
            <a:prstGeom prst="rect">
              <a:avLst/>
            </a:prstGeom>
            <a:ln>
              <a:solidFill>
                <a:srgbClr val="667263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2343151"/>
              <a:ext cx="3591332" cy="1905000"/>
            </a:xfrm>
            <a:prstGeom prst="rect">
              <a:avLst/>
            </a:prstGeom>
            <a:ln>
              <a:solidFill>
                <a:srgbClr val="667263"/>
              </a:solidFill>
            </a:ln>
          </p:spPr>
        </p:pic>
      </p:grp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705600" y="1801310"/>
            <a:ext cx="1828800" cy="694240"/>
          </a:xfrm>
          <a:prstGeom prst="rect">
            <a:avLst/>
          </a:prstGeom>
          <a:solidFill>
            <a:srgbClr val="F2F2F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wrap="square" lIns="77925" tIns="38963" rIns="77925" bIns="38963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 smtClean="0">
                <a:solidFill>
                  <a:srgbClr val="FF0000"/>
                </a:solidFill>
              </a:rPr>
              <a:t>Run and test the example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3"/>
          <p:cNvCxnSpPr>
            <a:cxnSpLocks noChangeShapeType="1"/>
            <a:stCxn id="8" idx="1"/>
            <a:endCxn id="10" idx="3"/>
          </p:cNvCxnSpPr>
          <p:nvPr/>
        </p:nvCxnSpPr>
        <p:spPr bwMode="auto">
          <a:xfrm rot="10800000">
            <a:off x="4648200" y="1695450"/>
            <a:ext cx="2057400" cy="45298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arrow" w="med" len="med"/>
          </a:ln>
        </p:spPr>
      </p:cxn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533400" y="895350"/>
            <a:ext cx="4114800" cy="1600200"/>
          </a:xfrm>
          <a:prstGeom prst="roundRect">
            <a:avLst>
              <a:gd name="adj" fmla="val 8213"/>
            </a:avLst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2075" tIns="46038" rIns="92075" bIns="46038" anchor="ctr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</a:pPr>
            <a:endParaRPr lang="fr-FR"/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6705600" y="3105150"/>
            <a:ext cx="1828800" cy="694240"/>
          </a:xfrm>
          <a:prstGeom prst="rect">
            <a:avLst/>
          </a:prstGeom>
          <a:solidFill>
            <a:srgbClr val="F2F2F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wrap="square" lIns="77925" tIns="38963" rIns="77925" bIns="38963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 smtClean="0">
                <a:solidFill>
                  <a:srgbClr val="FF0000"/>
                </a:solidFill>
              </a:rPr>
              <a:t>Examine the source code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3"/>
          <p:cNvCxnSpPr>
            <a:cxnSpLocks noChangeShapeType="1"/>
            <a:stCxn id="22" idx="1"/>
            <a:endCxn id="24" idx="3"/>
          </p:cNvCxnSpPr>
          <p:nvPr/>
        </p:nvCxnSpPr>
        <p:spPr bwMode="auto">
          <a:xfrm rot="10800000" flipV="1">
            <a:off x="4648200" y="3452270"/>
            <a:ext cx="2057400" cy="26248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arrow" w="med" len="med"/>
          </a:ln>
        </p:spPr>
      </p:cxnSp>
      <p:sp>
        <p:nvSpPr>
          <p:cNvPr id="24" name="AutoShape 8"/>
          <p:cNvSpPr>
            <a:spLocks noChangeArrowheads="1"/>
          </p:cNvSpPr>
          <p:nvPr/>
        </p:nvSpPr>
        <p:spPr bwMode="auto">
          <a:xfrm>
            <a:off x="533400" y="2800350"/>
            <a:ext cx="4114800" cy="1828800"/>
          </a:xfrm>
          <a:prstGeom prst="roundRect">
            <a:avLst>
              <a:gd name="adj" fmla="val 8213"/>
            </a:avLst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2075" tIns="46038" rIns="92075" bIns="46038" anchor="ctr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</a:pPr>
            <a:endParaRPr lang="fr-F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0"/>
            <a:ext cx="8305800" cy="514690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0" y="133350"/>
            <a:ext cx="3581400" cy="914400"/>
          </a:xfrm>
          <a:solidFill>
            <a:srgbClr val="FFFFFF"/>
          </a:solidFill>
          <a:ln>
            <a:solidFill>
              <a:srgbClr val="7F7F7F"/>
            </a:solidFill>
          </a:ln>
        </p:spPr>
        <p:txBody>
          <a:bodyPr anchor="ctr"/>
          <a:lstStyle/>
          <a:p>
            <a:pPr algn="ctr"/>
            <a:r>
              <a:rPr lang="en-US" dirty="0" smtClean="0"/>
              <a:t>Oracle Maps V2 API Documentation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0"/>
            <a:ext cx="8015972" cy="516255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705600" y="1801310"/>
            <a:ext cx="1828800" cy="694240"/>
          </a:xfrm>
          <a:prstGeom prst="rect">
            <a:avLst/>
          </a:prstGeom>
          <a:solidFill>
            <a:srgbClr val="F2F2F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wrap="square" lIns="77925" tIns="38963" rIns="77925" bIns="38963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 smtClean="0">
                <a:solidFill>
                  <a:srgbClr val="FF0000"/>
                </a:solidFill>
              </a:rPr>
              <a:t>Run and test the example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705600" y="4095750"/>
            <a:ext cx="1828800" cy="1002017"/>
          </a:xfrm>
          <a:prstGeom prst="rect">
            <a:avLst/>
          </a:prstGeom>
          <a:solidFill>
            <a:srgbClr val="F2F2F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wrap="square" lIns="77925" tIns="38963" rIns="77925" bIns="38963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 smtClean="0">
                <a:solidFill>
                  <a:srgbClr val="FF0000"/>
                </a:solidFill>
              </a:rPr>
              <a:t>Examine and modify the source code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1" y="133350"/>
            <a:ext cx="3124199" cy="838200"/>
          </a:xfrm>
          <a:solidFill>
            <a:srgbClr val="FFFFFF"/>
          </a:solidFill>
          <a:ln>
            <a:solidFill>
              <a:srgbClr val="667263"/>
            </a:solidFill>
          </a:ln>
        </p:spPr>
        <p:txBody>
          <a:bodyPr anchor="ctr"/>
          <a:lstStyle/>
          <a:p>
            <a:pPr algn="ctr"/>
            <a:r>
              <a:rPr lang="en-US" dirty="0" smtClean="0"/>
              <a:t>Oracle Maps V2 Tutorials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Line 2"/>
          <p:cNvSpPr>
            <a:spLocks noChangeShapeType="1"/>
          </p:cNvSpPr>
          <p:nvPr/>
        </p:nvSpPr>
        <p:spPr bwMode="auto">
          <a:xfrm>
            <a:off x="422031" y="3429000"/>
            <a:ext cx="82296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 type="none" w="sm" len="sm"/>
            <a:tailEnd type="none" w="sm" len="sm"/>
          </a:ln>
        </p:spPr>
        <p:txBody>
          <a:bodyPr lIns="77925" tIns="38963" rIns="77925" bIns="3896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blackWhite">
          <a:xfrm>
            <a:off x="7315200" y="3371851"/>
            <a:ext cx="810358" cy="356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8466" tIns="39234" rIns="78466" bIns="39234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/>
              <a:t>JDBC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MapViewer</a:t>
            </a:r>
            <a:r>
              <a:rPr lang="en-US" dirty="0" smtClean="0"/>
              <a:t> </a:t>
            </a:r>
            <a:r>
              <a:rPr lang="en-US" dirty="0"/>
              <a:t>Architecture: </a:t>
            </a:r>
            <a:br>
              <a:rPr lang="en-US" dirty="0"/>
            </a:br>
            <a:r>
              <a:rPr lang="en-US" i="1" dirty="0"/>
              <a:t>Oracle Maps</a:t>
            </a:r>
          </a:p>
        </p:txBody>
      </p:sp>
      <p:sp>
        <p:nvSpPr>
          <p:cNvPr id="9221" name="Line 5"/>
          <p:cNvSpPr>
            <a:spLocks noChangeShapeType="1"/>
          </p:cNvSpPr>
          <p:nvPr/>
        </p:nvSpPr>
        <p:spPr bwMode="auto">
          <a:xfrm>
            <a:off x="422031" y="2057400"/>
            <a:ext cx="8217877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 type="none" w="sm" len="sm"/>
            <a:tailEnd type="none" w="sm" len="sm"/>
          </a:ln>
        </p:spPr>
        <p:txBody>
          <a:bodyPr lIns="77925" tIns="38963" rIns="77925" bIns="3896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22" name="Rectangle 6"/>
          <p:cNvSpPr>
            <a:spLocks noChangeArrowheads="1"/>
          </p:cNvSpPr>
          <p:nvPr/>
        </p:nvSpPr>
        <p:spPr bwMode="blackWhite">
          <a:xfrm>
            <a:off x="3446585" y="2343150"/>
            <a:ext cx="4431323" cy="9144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78466" tIns="39234" rIns="78466" bIns="39234" anchor="ctr">
            <a:prstTxWarp prst="textNoShape">
              <a:avLst/>
            </a:prstTxWarp>
          </a:bodyPr>
          <a:lstStyle/>
          <a:p>
            <a:pPr algn="ctr" eaLnBrk="0" hangingPunct="0"/>
            <a:endParaRPr lang="fr-FR" sz="2000" dirty="0">
              <a:latin typeface="Times New Roman" pitchFamily="-109" charset="0"/>
            </a:endParaRPr>
          </a:p>
        </p:txBody>
      </p:sp>
      <p:sp>
        <p:nvSpPr>
          <p:cNvPr id="9223" name="Rectangle 7"/>
          <p:cNvSpPr>
            <a:spLocks noChangeArrowheads="1"/>
          </p:cNvSpPr>
          <p:nvPr/>
        </p:nvSpPr>
        <p:spPr bwMode="blackWhite">
          <a:xfrm>
            <a:off x="3598985" y="2457450"/>
            <a:ext cx="1997234" cy="356233"/>
          </a:xfrm>
          <a:prstGeom prst="rect">
            <a:avLst/>
          </a:prstGeom>
          <a:solidFill>
            <a:srgbClr val="FFFF99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lIns="78466" tIns="39234" rIns="78466" bIns="39234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>
                <a:solidFill>
                  <a:schemeClr val="hlink"/>
                </a:solidFill>
              </a:rPr>
              <a:t>Tile Cache Server</a:t>
            </a:r>
          </a:p>
        </p:txBody>
      </p:sp>
      <p:sp>
        <p:nvSpPr>
          <p:cNvPr id="9224" name="Rectangle 8"/>
          <p:cNvSpPr>
            <a:spLocks noChangeArrowheads="1"/>
          </p:cNvSpPr>
          <p:nvPr/>
        </p:nvSpPr>
        <p:spPr bwMode="auto">
          <a:xfrm>
            <a:off x="422031" y="3974307"/>
            <a:ext cx="981913" cy="310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8466" tIns="39234" rIns="78466" bIns="39234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500" dirty="0"/>
              <a:t>Database</a:t>
            </a:r>
          </a:p>
        </p:txBody>
      </p:sp>
      <p:sp>
        <p:nvSpPr>
          <p:cNvPr id="9225" name="Rectangle 9"/>
          <p:cNvSpPr>
            <a:spLocks noChangeArrowheads="1"/>
          </p:cNvSpPr>
          <p:nvPr/>
        </p:nvSpPr>
        <p:spPr bwMode="auto">
          <a:xfrm>
            <a:off x="422031" y="2457450"/>
            <a:ext cx="1613389" cy="540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8466" tIns="39234" rIns="78466" bIns="39234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500" dirty="0"/>
              <a:t>Application Server</a:t>
            </a:r>
          </a:p>
        </p:txBody>
      </p:sp>
      <p:sp>
        <p:nvSpPr>
          <p:cNvPr id="9226" name="Rectangle 10"/>
          <p:cNvSpPr>
            <a:spLocks noChangeArrowheads="1"/>
          </p:cNvSpPr>
          <p:nvPr/>
        </p:nvSpPr>
        <p:spPr bwMode="auto">
          <a:xfrm>
            <a:off x="436685" y="1064419"/>
            <a:ext cx="916585" cy="525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8466" tIns="39234" rIns="78466" bIns="39234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500" dirty="0"/>
              <a:t>Client</a:t>
            </a:r>
          </a:p>
          <a:p>
            <a:pPr eaLnBrk="0" hangingPunct="0"/>
            <a:r>
              <a:rPr lang="en-US" sz="1400" dirty="0"/>
              <a:t>(browser)</a:t>
            </a:r>
          </a:p>
        </p:txBody>
      </p:sp>
      <p:sp>
        <p:nvSpPr>
          <p:cNvPr id="9227" name="Rectangle 11"/>
          <p:cNvSpPr>
            <a:spLocks noChangeArrowheads="1"/>
          </p:cNvSpPr>
          <p:nvPr/>
        </p:nvSpPr>
        <p:spPr bwMode="blackWhite">
          <a:xfrm>
            <a:off x="4422531" y="971550"/>
            <a:ext cx="2560027" cy="85725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77925" tIns="38963" rIns="77925" bIns="38963" anchor="ctr">
            <a:prstTxWarp prst="textNoShape">
              <a:avLst/>
            </a:prstTxWarp>
          </a:bodyPr>
          <a:lstStyle/>
          <a:p>
            <a:pPr algn="ctr" eaLnBrk="0" hangingPunct="0"/>
            <a:endParaRPr lang="fr-FR" sz="2000" dirty="0">
              <a:solidFill>
                <a:schemeClr val="bg1"/>
              </a:solidFill>
              <a:latin typeface="Times New Roman" pitchFamily="-109" charset="0"/>
            </a:endParaRPr>
          </a:p>
        </p:txBody>
      </p:sp>
      <p:sp>
        <p:nvSpPr>
          <p:cNvPr id="9228" name="Rectangle 12"/>
          <p:cNvSpPr>
            <a:spLocks noChangeArrowheads="1"/>
          </p:cNvSpPr>
          <p:nvPr/>
        </p:nvSpPr>
        <p:spPr bwMode="blackWhite">
          <a:xfrm>
            <a:off x="5076092" y="1039416"/>
            <a:ext cx="1112333" cy="310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8466" tIns="39234" rIns="78466" bIns="39234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500" dirty="0"/>
              <a:t>Application</a:t>
            </a:r>
          </a:p>
        </p:txBody>
      </p:sp>
      <p:sp>
        <p:nvSpPr>
          <p:cNvPr id="9229" name="Rectangle 13"/>
          <p:cNvSpPr>
            <a:spLocks noChangeArrowheads="1"/>
          </p:cNvSpPr>
          <p:nvPr/>
        </p:nvSpPr>
        <p:spPr bwMode="blackWhite">
          <a:xfrm>
            <a:off x="7186247" y="1771651"/>
            <a:ext cx="756961" cy="356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8466" tIns="39234" rIns="78466" bIns="39234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/>
              <a:t>HTTP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4349261" y="3543300"/>
            <a:ext cx="2684585" cy="1028700"/>
            <a:chOff x="288" y="2982"/>
            <a:chExt cx="532" cy="412"/>
          </a:xfrm>
        </p:grpSpPr>
        <p:sp>
          <p:nvSpPr>
            <p:cNvPr id="9243" name="Rectangle 15"/>
            <p:cNvSpPr>
              <a:spLocks noChangeArrowheads="1"/>
            </p:cNvSpPr>
            <p:nvPr/>
          </p:nvSpPr>
          <p:spPr bwMode="gray">
            <a:xfrm>
              <a:off x="288" y="3066"/>
              <a:ext cx="532" cy="246"/>
            </a:xfrm>
            <a:prstGeom prst="rect">
              <a:avLst/>
            </a:prstGeom>
            <a:solidFill>
              <a:srgbClr val="9999FF"/>
            </a:solidFill>
            <a:ln w="3175">
              <a:solidFill>
                <a:srgbClr val="9999FF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  <a:buClr>
                  <a:schemeClr val="accent1"/>
                </a:buClr>
              </a:pPr>
              <a:endParaRPr lang="fr-FR"/>
            </a:p>
          </p:txBody>
        </p:sp>
        <p:sp>
          <p:nvSpPr>
            <p:cNvPr id="9244" name="Oval 16"/>
            <p:cNvSpPr>
              <a:spLocks noChangeArrowheads="1"/>
            </p:cNvSpPr>
            <p:nvPr/>
          </p:nvSpPr>
          <p:spPr bwMode="gray">
            <a:xfrm>
              <a:off x="288" y="2982"/>
              <a:ext cx="532" cy="158"/>
            </a:xfrm>
            <a:prstGeom prst="ellipse">
              <a:avLst/>
            </a:prstGeom>
            <a:solidFill>
              <a:srgbClr val="CCCCFF"/>
            </a:solidFill>
            <a:ln w="3175">
              <a:solidFill>
                <a:srgbClr val="9999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  <a:buClr>
                  <a:schemeClr val="accent1"/>
                </a:buClr>
              </a:pPr>
              <a:endParaRPr lang="fr-FR"/>
            </a:p>
          </p:txBody>
        </p:sp>
        <p:sp>
          <p:nvSpPr>
            <p:cNvPr id="9245" name="Oval 17"/>
            <p:cNvSpPr>
              <a:spLocks noChangeArrowheads="1"/>
            </p:cNvSpPr>
            <p:nvPr/>
          </p:nvSpPr>
          <p:spPr bwMode="gray">
            <a:xfrm>
              <a:off x="288" y="3236"/>
              <a:ext cx="532" cy="158"/>
            </a:xfrm>
            <a:prstGeom prst="ellipse">
              <a:avLst/>
            </a:prstGeom>
            <a:solidFill>
              <a:srgbClr val="9999FF"/>
            </a:solidFill>
            <a:ln w="3175">
              <a:solidFill>
                <a:srgbClr val="9999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  <a:buClr>
                  <a:schemeClr val="accent1"/>
                </a:buClr>
              </a:pPr>
              <a:endParaRPr lang="fr-FR"/>
            </a:p>
          </p:txBody>
        </p:sp>
      </p:grpSp>
      <p:sp>
        <p:nvSpPr>
          <p:cNvPr id="9231" name="Rectangle 18"/>
          <p:cNvSpPr>
            <a:spLocks noChangeArrowheads="1"/>
          </p:cNvSpPr>
          <p:nvPr/>
        </p:nvSpPr>
        <p:spPr bwMode="gray">
          <a:xfrm>
            <a:off x="4583723" y="3949303"/>
            <a:ext cx="990600" cy="540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8466" tIns="39234" rIns="78466" bIns="39234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500" dirty="0"/>
              <a:t>Spatial</a:t>
            </a:r>
          </a:p>
          <a:p>
            <a:pPr eaLnBrk="0" hangingPunct="0"/>
            <a:r>
              <a:rPr lang="en-US" sz="1500" dirty="0"/>
              <a:t>Tables</a:t>
            </a:r>
          </a:p>
        </p:txBody>
      </p:sp>
      <p:sp>
        <p:nvSpPr>
          <p:cNvPr id="9232" name="Rectangle 19"/>
          <p:cNvSpPr>
            <a:spLocks noChangeArrowheads="1"/>
          </p:cNvSpPr>
          <p:nvPr/>
        </p:nvSpPr>
        <p:spPr bwMode="gray">
          <a:xfrm>
            <a:off x="5638801" y="3969544"/>
            <a:ext cx="1056584" cy="540899"/>
          </a:xfrm>
          <a:prstGeom prst="rect">
            <a:avLst/>
          </a:prstGeom>
          <a:solidFill>
            <a:srgbClr val="FFFF99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lIns="78466" tIns="39234" rIns="78466" bIns="39234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500" dirty="0">
                <a:solidFill>
                  <a:schemeClr val="hlink"/>
                </a:solidFill>
              </a:rPr>
              <a:t>Map </a:t>
            </a:r>
          </a:p>
          <a:p>
            <a:pPr eaLnBrk="0" hangingPunct="0"/>
            <a:r>
              <a:rPr lang="en-US" sz="1500" dirty="0">
                <a:solidFill>
                  <a:schemeClr val="hlink"/>
                </a:solidFill>
              </a:rPr>
              <a:t>Definitions</a:t>
            </a:r>
          </a:p>
        </p:txBody>
      </p:sp>
      <p:sp>
        <p:nvSpPr>
          <p:cNvPr id="9233" name="Rectangle 20"/>
          <p:cNvSpPr>
            <a:spLocks noChangeArrowheads="1"/>
          </p:cNvSpPr>
          <p:nvPr/>
        </p:nvSpPr>
        <p:spPr bwMode="auto">
          <a:xfrm>
            <a:off x="4654062" y="1428750"/>
            <a:ext cx="1837015" cy="310067"/>
          </a:xfrm>
          <a:prstGeom prst="rect">
            <a:avLst/>
          </a:prstGeom>
          <a:solidFill>
            <a:srgbClr val="FFFF99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lIns="78466" tIns="39234" rIns="78466" bIns="39234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500" dirty="0">
                <a:solidFill>
                  <a:schemeClr val="hlink"/>
                </a:solidFill>
              </a:rPr>
              <a:t>JavaScript Map API</a:t>
            </a:r>
          </a:p>
        </p:txBody>
      </p:sp>
      <p:sp>
        <p:nvSpPr>
          <p:cNvPr id="9234" name="Freeform 21"/>
          <p:cNvSpPr>
            <a:spLocks/>
          </p:cNvSpPr>
          <p:nvPr/>
        </p:nvSpPr>
        <p:spPr bwMode="blackWhite">
          <a:xfrm>
            <a:off x="5549412" y="3257550"/>
            <a:ext cx="306265" cy="415529"/>
          </a:xfrm>
          <a:custGeom>
            <a:avLst/>
            <a:gdLst>
              <a:gd name="T0" fmla="*/ 2147483647 w 193"/>
              <a:gd name="T1" fmla="*/ 2147483647 h 541"/>
              <a:gd name="T2" fmla="*/ 2147483647 w 193"/>
              <a:gd name="T3" fmla="*/ 2147483647 h 541"/>
              <a:gd name="T4" fmla="*/ 2147483647 w 193"/>
              <a:gd name="T5" fmla="*/ 2147483647 h 541"/>
              <a:gd name="T6" fmla="*/ 2147483647 w 193"/>
              <a:gd name="T7" fmla="*/ 2147483647 h 541"/>
              <a:gd name="T8" fmla="*/ 2147483647 w 193"/>
              <a:gd name="T9" fmla="*/ 2147483647 h 541"/>
              <a:gd name="T10" fmla="*/ 0 w 193"/>
              <a:gd name="T11" fmla="*/ 2147483647 h 541"/>
              <a:gd name="T12" fmla="*/ 2147483647 w 193"/>
              <a:gd name="T13" fmla="*/ 2147483647 h 541"/>
              <a:gd name="T14" fmla="*/ 2147483647 w 193"/>
              <a:gd name="T15" fmla="*/ 2147483647 h 541"/>
              <a:gd name="T16" fmla="*/ 0 w 193"/>
              <a:gd name="T17" fmla="*/ 2147483647 h 541"/>
              <a:gd name="T18" fmla="*/ 2147483647 w 193"/>
              <a:gd name="T19" fmla="*/ 0 h 541"/>
              <a:gd name="T20" fmla="*/ 2147483647 w 193"/>
              <a:gd name="T21" fmla="*/ 2147483647 h 541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93"/>
              <a:gd name="T34" fmla="*/ 0 h 541"/>
              <a:gd name="T35" fmla="*/ 193 w 193"/>
              <a:gd name="T36" fmla="*/ 541 h 541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93" h="541">
                <a:moveTo>
                  <a:pt x="192" y="108"/>
                </a:moveTo>
                <a:lnTo>
                  <a:pt x="144" y="108"/>
                </a:lnTo>
                <a:lnTo>
                  <a:pt x="144" y="432"/>
                </a:lnTo>
                <a:lnTo>
                  <a:pt x="192" y="432"/>
                </a:lnTo>
                <a:lnTo>
                  <a:pt x="96" y="540"/>
                </a:lnTo>
                <a:lnTo>
                  <a:pt x="0" y="432"/>
                </a:lnTo>
                <a:lnTo>
                  <a:pt x="48" y="432"/>
                </a:lnTo>
                <a:lnTo>
                  <a:pt x="48" y="108"/>
                </a:lnTo>
                <a:lnTo>
                  <a:pt x="0" y="108"/>
                </a:lnTo>
                <a:lnTo>
                  <a:pt x="96" y="0"/>
                </a:lnTo>
                <a:lnTo>
                  <a:pt x="192" y="108"/>
                </a:lnTo>
              </a:path>
            </a:pathLst>
          </a:custGeom>
          <a:solidFill>
            <a:srgbClr val="66CC00"/>
          </a:solidFill>
          <a:ln w="254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lIns="77925" tIns="38963" rIns="77925" bIns="3896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35" name="Rectangle 23"/>
          <p:cNvSpPr>
            <a:spLocks noChangeArrowheads="1"/>
          </p:cNvSpPr>
          <p:nvPr/>
        </p:nvSpPr>
        <p:spPr bwMode="blackWhite">
          <a:xfrm>
            <a:off x="6315808" y="2457450"/>
            <a:ext cx="1390059" cy="356233"/>
          </a:xfrm>
          <a:prstGeom prst="rect">
            <a:avLst/>
          </a:prstGeom>
          <a:solidFill>
            <a:srgbClr val="FFFF99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lIns="78466" tIns="39234" rIns="78466" bIns="39234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smtClean="0">
                <a:solidFill>
                  <a:schemeClr val="hlink"/>
                </a:solidFill>
              </a:rPr>
              <a:t>Data Server</a:t>
            </a:r>
            <a:endParaRPr lang="en-US" dirty="0">
              <a:solidFill>
                <a:schemeClr val="hlink"/>
              </a:solidFill>
            </a:endParaRPr>
          </a:p>
        </p:txBody>
      </p:sp>
      <p:sp>
        <p:nvSpPr>
          <p:cNvPr id="9236" name="Freeform 24"/>
          <p:cNvSpPr>
            <a:spLocks/>
          </p:cNvSpPr>
          <p:nvPr/>
        </p:nvSpPr>
        <p:spPr bwMode="blackWhite">
          <a:xfrm>
            <a:off x="4724400" y="1856185"/>
            <a:ext cx="306266" cy="486965"/>
          </a:xfrm>
          <a:custGeom>
            <a:avLst/>
            <a:gdLst>
              <a:gd name="T0" fmla="*/ 2147483647 w 193"/>
              <a:gd name="T1" fmla="*/ 2147483647 h 505"/>
              <a:gd name="T2" fmla="*/ 2147483647 w 193"/>
              <a:gd name="T3" fmla="*/ 2147483647 h 505"/>
              <a:gd name="T4" fmla="*/ 2147483647 w 193"/>
              <a:gd name="T5" fmla="*/ 2147483647 h 505"/>
              <a:gd name="T6" fmla="*/ 2147483647 w 193"/>
              <a:gd name="T7" fmla="*/ 2147483647 h 505"/>
              <a:gd name="T8" fmla="*/ 2147483647 w 193"/>
              <a:gd name="T9" fmla="*/ 2147483647 h 505"/>
              <a:gd name="T10" fmla="*/ 0 w 193"/>
              <a:gd name="T11" fmla="*/ 2147483647 h 505"/>
              <a:gd name="T12" fmla="*/ 2147483647 w 193"/>
              <a:gd name="T13" fmla="*/ 2147483647 h 505"/>
              <a:gd name="T14" fmla="*/ 2147483647 w 193"/>
              <a:gd name="T15" fmla="*/ 2147483647 h 505"/>
              <a:gd name="T16" fmla="*/ 0 w 193"/>
              <a:gd name="T17" fmla="*/ 2147483647 h 505"/>
              <a:gd name="T18" fmla="*/ 2147483647 w 193"/>
              <a:gd name="T19" fmla="*/ 0 h 505"/>
              <a:gd name="T20" fmla="*/ 2147483647 w 193"/>
              <a:gd name="T21" fmla="*/ 2147483647 h 50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93"/>
              <a:gd name="T34" fmla="*/ 0 h 505"/>
              <a:gd name="T35" fmla="*/ 193 w 193"/>
              <a:gd name="T36" fmla="*/ 505 h 505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93" h="505">
                <a:moveTo>
                  <a:pt x="192" y="101"/>
                </a:moveTo>
                <a:lnTo>
                  <a:pt x="144" y="101"/>
                </a:lnTo>
                <a:lnTo>
                  <a:pt x="144" y="403"/>
                </a:lnTo>
                <a:lnTo>
                  <a:pt x="192" y="403"/>
                </a:lnTo>
                <a:lnTo>
                  <a:pt x="96" y="504"/>
                </a:lnTo>
                <a:lnTo>
                  <a:pt x="0" y="403"/>
                </a:lnTo>
                <a:lnTo>
                  <a:pt x="48" y="403"/>
                </a:lnTo>
                <a:lnTo>
                  <a:pt x="48" y="101"/>
                </a:lnTo>
                <a:lnTo>
                  <a:pt x="0" y="101"/>
                </a:lnTo>
                <a:lnTo>
                  <a:pt x="96" y="0"/>
                </a:lnTo>
                <a:lnTo>
                  <a:pt x="192" y="101"/>
                </a:lnTo>
              </a:path>
            </a:pathLst>
          </a:custGeom>
          <a:solidFill>
            <a:srgbClr val="66CC00"/>
          </a:solidFill>
          <a:ln w="254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lIns="77925" tIns="38963" rIns="77925" bIns="3896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37" name="Freeform 25"/>
          <p:cNvSpPr>
            <a:spLocks/>
          </p:cNvSpPr>
          <p:nvPr/>
        </p:nvSpPr>
        <p:spPr bwMode="blackWhite">
          <a:xfrm>
            <a:off x="6482861" y="1856185"/>
            <a:ext cx="306266" cy="486965"/>
          </a:xfrm>
          <a:custGeom>
            <a:avLst/>
            <a:gdLst>
              <a:gd name="T0" fmla="*/ 2147483647 w 193"/>
              <a:gd name="T1" fmla="*/ 2147483647 h 505"/>
              <a:gd name="T2" fmla="*/ 2147483647 w 193"/>
              <a:gd name="T3" fmla="*/ 2147483647 h 505"/>
              <a:gd name="T4" fmla="*/ 2147483647 w 193"/>
              <a:gd name="T5" fmla="*/ 2147483647 h 505"/>
              <a:gd name="T6" fmla="*/ 2147483647 w 193"/>
              <a:gd name="T7" fmla="*/ 2147483647 h 505"/>
              <a:gd name="T8" fmla="*/ 2147483647 w 193"/>
              <a:gd name="T9" fmla="*/ 2147483647 h 505"/>
              <a:gd name="T10" fmla="*/ 0 w 193"/>
              <a:gd name="T11" fmla="*/ 2147483647 h 505"/>
              <a:gd name="T12" fmla="*/ 2147483647 w 193"/>
              <a:gd name="T13" fmla="*/ 2147483647 h 505"/>
              <a:gd name="T14" fmla="*/ 2147483647 w 193"/>
              <a:gd name="T15" fmla="*/ 2147483647 h 505"/>
              <a:gd name="T16" fmla="*/ 0 w 193"/>
              <a:gd name="T17" fmla="*/ 2147483647 h 505"/>
              <a:gd name="T18" fmla="*/ 2147483647 w 193"/>
              <a:gd name="T19" fmla="*/ 0 h 505"/>
              <a:gd name="T20" fmla="*/ 2147483647 w 193"/>
              <a:gd name="T21" fmla="*/ 2147483647 h 50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93"/>
              <a:gd name="T34" fmla="*/ 0 h 505"/>
              <a:gd name="T35" fmla="*/ 193 w 193"/>
              <a:gd name="T36" fmla="*/ 505 h 505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93" h="505">
                <a:moveTo>
                  <a:pt x="192" y="101"/>
                </a:moveTo>
                <a:lnTo>
                  <a:pt x="144" y="101"/>
                </a:lnTo>
                <a:lnTo>
                  <a:pt x="144" y="403"/>
                </a:lnTo>
                <a:lnTo>
                  <a:pt x="192" y="403"/>
                </a:lnTo>
                <a:lnTo>
                  <a:pt x="96" y="504"/>
                </a:lnTo>
                <a:lnTo>
                  <a:pt x="0" y="403"/>
                </a:lnTo>
                <a:lnTo>
                  <a:pt x="48" y="403"/>
                </a:lnTo>
                <a:lnTo>
                  <a:pt x="48" y="101"/>
                </a:lnTo>
                <a:lnTo>
                  <a:pt x="0" y="101"/>
                </a:lnTo>
                <a:lnTo>
                  <a:pt x="96" y="0"/>
                </a:lnTo>
                <a:lnTo>
                  <a:pt x="192" y="101"/>
                </a:lnTo>
              </a:path>
            </a:pathLst>
          </a:custGeom>
          <a:solidFill>
            <a:srgbClr val="66CC00"/>
          </a:solidFill>
          <a:ln w="254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lIns="77925" tIns="38963" rIns="77925" bIns="3896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38" name="Rectangle 26"/>
          <p:cNvSpPr>
            <a:spLocks noChangeArrowheads="1"/>
          </p:cNvSpPr>
          <p:nvPr/>
        </p:nvSpPr>
        <p:spPr bwMode="blackWhite">
          <a:xfrm>
            <a:off x="4513385" y="2857500"/>
            <a:ext cx="2519650" cy="356233"/>
          </a:xfrm>
          <a:prstGeom prst="rect">
            <a:avLst/>
          </a:prstGeom>
          <a:solidFill>
            <a:srgbClr val="FFFF99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lIns="78466" tIns="39234" rIns="78466" bIns="39234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>
                <a:solidFill>
                  <a:schemeClr val="hlink"/>
                </a:solidFill>
              </a:rPr>
              <a:t>Map Rendering Engine</a:t>
            </a:r>
          </a:p>
        </p:txBody>
      </p:sp>
      <p:sp>
        <p:nvSpPr>
          <p:cNvPr id="9239" name="Freeform 27"/>
          <p:cNvSpPr>
            <a:spLocks/>
          </p:cNvSpPr>
          <p:nvPr/>
        </p:nvSpPr>
        <p:spPr bwMode="blackWhite">
          <a:xfrm rot="-5400000">
            <a:off x="3015166" y="2383311"/>
            <a:ext cx="248841" cy="511420"/>
          </a:xfrm>
          <a:custGeom>
            <a:avLst/>
            <a:gdLst>
              <a:gd name="T0" fmla="*/ 2147483647 w 193"/>
              <a:gd name="T1" fmla="*/ 2147483647 h 541"/>
              <a:gd name="T2" fmla="*/ 2147483647 w 193"/>
              <a:gd name="T3" fmla="*/ 2147483647 h 541"/>
              <a:gd name="T4" fmla="*/ 2147483647 w 193"/>
              <a:gd name="T5" fmla="*/ 2147483647 h 541"/>
              <a:gd name="T6" fmla="*/ 2147483647 w 193"/>
              <a:gd name="T7" fmla="*/ 2147483647 h 541"/>
              <a:gd name="T8" fmla="*/ 2147483647 w 193"/>
              <a:gd name="T9" fmla="*/ 2147483647 h 541"/>
              <a:gd name="T10" fmla="*/ 0 w 193"/>
              <a:gd name="T11" fmla="*/ 2147483647 h 541"/>
              <a:gd name="T12" fmla="*/ 2147483647 w 193"/>
              <a:gd name="T13" fmla="*/ 2147483647 h 541"/>
              <a:gd name="T14" fmla="*/ 2147483647 w 193"/>
              <a:gd name="T15" fmla="*/ 2147483647 h 541"/>
              <a:gd name="T16" fmla="*/ 0 w 193"/>
              <a:gd name="T17" fmla="*/ 2147483647 h 541"/>
              <a:gd name="T18" fmla="*/ 2147483647 w 193"/>
              <a:gd name="T19" fmla="*/ 0 h 541"/>
              <a:gd name="T20" fmla="*/ 2147483647 w 193"/>
              <a:gd name="T21" fmla="*/ 2147483647 h 541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93"/>
              <a:gd name="T34" fmla="*/ 0 h 541"/>
              <a:gd name="T35" fmla="*/ 193 w 193"/>
              <a:gd name="T36" fmla="*/ 541 h 541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93" h="541">
                <a:moveTo>
                  <a:pt x="192" y="108"/>
                </a:moveTo>
                <a:lnTo>
                  <a:pt x="144" y="108"/>
                </a:lnTo>
                <a:lnTo>
                  <a:pt x="144" y="432"/>
                </a:lnTo>
                <a:lnTo>
                  <a:pt x="192" y="432"/>
                </a:lnTo>
                <a:lnTo>
                  <a:pt x="96" y="540"/>
                </a:lnTo>
                <a:lnTo>
                  <a:pt x="0" y="432"/>
                </a:lnTo>
                <a:lnTo>
                  <a:pt x="48" y="432"/>
                </a:lnTo>
                <a:lnTo>
                  <a:pt x="48" y="108"/>
                </a:lnTo>
                <a:lnTo>
                  <a:pt x="0" y="108"/>
                </a:lnTo>
                <a:lnTo>
                  <a:pt x="96" y="0"/>
                </a:lnTo>
                <a:lnTo>
                  <a:pt x="192" y="108"/>
                </a:lnTo>
              </a:path>
            </a:pathLst>
          </a:custGeom>
          <a:solidFill>
            <a:srgbClr val="66CC00"/>
          </a:solidFill>
          <a:ln w="254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lIns="77925" tIns="38963" rIns="77925" bIns="3896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40" name="Rectangle 28"/>
          <p:cNvSpPr>
            <a:spLocks noChangeArrowheads="1"/>
          </p:cNvSpPr>
          <p:nvPr/>
        </p:nvSpPr>
        <p:spPr bwMode="blackWhite">
          <a:xfrm>
            <a:off x="1899139" y="2514600"/>
            <a:ext cx="984738" cy="633232"/>
          </a:xfrm>
          <a:prstGeom prst="rect">
            <a:avLst/>
          </a:prstGeom>
          <a:solidFill>
            <a:srgbClr val="FFFF99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lIns="78466" tIns="39234" rIns="78466" bIns="39234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>
                <a:solidFill>
                  <a:schemeClr val="hlink"/>
                </a:solidFill>
              </a:rPr>
              <a:t>Tile Cache</a:t>
            </a:r>
          </a:p>
        </p:txBody>
      </p:sp>
      <p:sp>
        <p:nvSpPr>
          <p:cNvPr id="9241" name="Rectangle 21"/>
          <p:cNvSpPr>
            <a:spLocks noChangeArrowheads="1"/>
          </p:cNvSpPr>
          <p:nvPr/>
        </p:nvSpPr>
        <p:spPr bwMode="gray">
          <a:xfrm>
            <a:off x="7429500" y="4071937"/>
            <a:ext cx="1110122" cy="310067"/>
          </a:xfrm>
          <a:prstGeom prst="rect">
            <a:avLst/>
          </a:prstGeom>
          <a:solidFill>
            <a:srgbClr val="FFFF99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lIns="78466" tIns="39234" rIns="78466" bIns="39234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500" dirty="0" err="1">
                <a:solidFill>
                  <a:schemeClr val="hlink"/>
                </a:solidFill>
              </a:rPr>
              <a:t>Mapbuilder</a:t>
            </a:r>
            <a:r>
              <a:rPr lang="en-US" sz="1500" dirty="0">
                <a:solidFill>
                  <a:schemeClr val="hlink"/>
                </a:solidFill>
              </a:rPr>
              <a:t> </a:t>
            </a:r>
          </a:p>
        </p:txBody>
      </p:sp>
      <p:sp>
        <p:nvSpPr>
          <p:cNvPr id="9242" name="Freeform 20"/>
          <p:cNvSpPr>
            <a:spLocks/>
          </p:cNvSpPr>
          <p:nvPr/>
        </p:nvSpPr>
        <p:spPr bwMode="blackWhite">
          <a:xfrm rot="-5400000">
            <a:off x="7030320" y="3973986"/>
            <a:ext cx="248841" cy="511420"/>
          </a:xfrm>
          <a:custGeom>
            <a:avLst/>
            <a:gdLst>
              <a:gd name="T0" fmla="*/ 2147483647 w 193"/>
              <a:gd name="T1" fmla="*/ 2147483647 h 541"/>
              <a:gd name="T2" fmla="*/ 2147483647 w 193"/>
              <a:gd name="T3" fmla="*/ 2147483647 h 541"/>
              <a:gd name="T4" fmla="*/ 2147483647 w 193"/>
              <a:gd name="T5" fmla="*/ 2147483647 h 541"/>
              <a:gd name="T6" fmla="*/ 2147483647 w 193"/>
              <a:gd name="T7" fmla="*/ 2147483647 h 541"/>
              <a:gd name="T8" fmla="*/ 2147483647 w 193"/>
              <a:gd name="T9" fmla="*/ 2147483647 h 541"/>
              <a:gd name="T10" fmla="*/ 0 w 193"/>
              <a:gd name="T11" fmla="*/ 2147483647 h 541"/>
              <a:gd name="T12" fmla="*/ 2147483647 w 193"/>
              <a:gd name="T13" fmla="*/ 2147483647 h 541"/>
              <a:gd name="T14" fmla="*/ 2147483647 w 193"/>
              <a:gd name="T15" fmla="*/ 2147483647 h 541"/>
              <a:gd name="T16" fmla="*/ 0 w 193"/>
              <a:gd name="T17" fmla="*/ 2147483647 h 541"/>
              <a:gd name="T18" fmla="*/ 2147483647 w 193"/>
              <a:gd name="T19" fmla="*/ 0 h 541"/>
              <a:gd name="T20" fmla="*/ 2147483647 w 193"/>
              <a:gd name="T21" fmla="*/ 2147483647 h 541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93"/>
              <a:gd name="T34" fmla="*/ 0 h 541"/>
              <a:gd name="T35" fmla="*/ 193 w 193"/>
              <a:gd name="T36" fmla="*/ 541 h 541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93" h="541">
                <a:moveTo>
                  <a:pt x="192" y="108"/>
                </a:moveTo>
                <a:lnTo>
                  <a:pt x="144" y="108"/>
                </a:lnTo>
                <a:lnTo>
                  <a:pt x="144" y="432"/>
                </a:lnTo>
                <a:lnTo>
                  <a:pt x="192" y="432"/>
                </a:lnTo>
                <a:lnTo>
                  <a:pt x="96" y="540"/>
                </a:lnTo>
                <a:lnTo>
                  <a:pt x="0" y="432"/>
                </a:lnTo>
                <a:lnTo>
                  <a:pt x="48" y="432"/>
                </a:lnTo>
                <a:lnTo>
                  <a:pt x="48" y="108"/>
                </a:lnTo>
                <a:lnTo>
                  <a:pt x="0" y="108"/>
                </a:lnTo>
                <a:lnTo>
                  <a:pt x="96" y="0"/>
                </a:lnTo>
                <a:lnTo>
                  <a:pt x="192" y="108"/>
                </a:lnTo>
              </a:path>
            </a:pathLst>
          </a:custGeom>
          <a:solidFill>
            <a:srgbClr val="66CC00"/>
          </a:solidFill>
          <a:ln w="254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lIns="77925" tIns="38963" rIns="77925" bIns="38963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5" name="Picture 3" descr="sf311_dvtmap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803" y="1213101"/>
            <a:ext cx="6141197" cy="3416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100" dirty="0" smtClean="0"/>
              <a:t>Application Development </a:t>
            </a:r>
            <a:br>
              <a:rPr lang="en-US" sz="3100" dirty="0" smtClean="0"/>
            </a:br>
            <a:endParaRPr lang="en-US" sz="31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Java ADF Faces - </a:t>
            </a:r>
            <a:r>
              <a:rPr lang="en-US" dirty="0" err="1" smtClean="0"/>
              <a:t>JDeveloper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="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933825" y="1733550"/>
            <a:ext cx="5210175" cy="2902527"/>
          </a:xfrm>
          <a:prstGeom prst="rect">
            <a:avLst/>
          </a:prstGeom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5257800" y="2343150"/>
            <a:ext cx="1828800" cy="694240"/>
          </a:xfrm>
          <a:prstGeom prst="rect">
            <a:avLst/>
          </a:prstGeom>
          <a:solidFill>
            <a:srgbClr val="F2F2F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wrap="square" lIns="77925" tIns="38963" rIns="77925" bIns="38963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 smtClean="0">
                <a:solidFill>
                  <a:srgbClr val="FF0000"/>
                </a:solidFill>
              </a:rPr>
              <a:t>&lt;</a:t>
            </a:r>
            <a:r>
              <a:rPr lang="en-US" sz="2000" dirty="0" err="1" smtClean="0">
                <a:solidFill>
                  <a:srgbClr val="FF0000"/>
                </a:solidFill>
              </a:rPr>
              <a:t>dvt:map</a:t>
            </a:r>
            <a:r>
              <a:rPr lang="en-US" sz="2000" dirty="0" smtClean="0">
                <a:solidFill>
                  <a:srgbClr val="FF0000"/>
                </a:solidFill>
              </a:rPr>
              <a:t>&gt; Component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799" y="1504950"/>
            <a:ext cx="2056741" cy="3200400"/>
          </a:xfrm>
          <a:prstGeom prst="rect">
            <a:avLst/>
          </a:prstGeom>
          <a:ln>
            <a:solidFill>
              <a:srgbClr val="667263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rcRect l="8087" t="9852" r="5883" b="13946"/>
          <a:stretch>
            <a:fillRect/>
          </a:stretch>
        </p:blipFill>
        <p:spPr>
          <a:xfrm>
            <a:off x="6030518" y="274076"/>
            <a:ext cx="1242650" cy="4523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7832" y="310619"/>
            <a:ext cx="395214" cy="4243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100" dirty="0" smtClean="0"/>
              <a:t>Application Development </a:t>
            </a:r>
            <a:br>
              <a:rPr lang="en-US" sz="3100" dirty="0" smtClean="0"/>
            </a:br>
            <a:endParaRPr lang="en-US" sz="3100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Application Express</a:t>
            </a:r>
            <a:endParaRPr lang="en-US" dirty="0"/>
          </a:p>
        </p:txBody>
      </p:sp>
      <p:pic>
        <p:nvPicPr>
          <p:cNvPr id="7" name="Picture 6" descr="graphique_interactif_carto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00150"/>
            <a:ext cx="2446086" cy="2640013"/>
          </a:xfrm>
          <a:prstGeom prst="rect">
            <a:avLst/>
          </a:prstGeom>
          <a:ln>
            <a:solidFill>
              <a:srgbClr val="667263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pic>
        <p:nvPicPr>
          <p:cNvPr id="10" name="Picture 9" descr="screen1.png"/>
          <p:cNvPicPr>
            <a:picLocks noChangeAspect="1"/>
          </p:cNvPicPr>
          <p:nvPr/>
        </p:nvPicPr>
        <p:blipFill>
          <a:blip r:embed="rId4"/>
          <a:srcRect r="39174"/>
          <a:stretch>
            <a:fillRect/>
          </a:stretch>
        </p:blipFill>
        <p:spPr>
          <a:xfrm>
            <a:off x="2590800" y="1047750"/>
            <a:ext cx="3505200" cy="2692400"/>
          </a:xfrm>
          <a:prstGeom prst="rect">
            <a:avLst/>
          </a:prstGeom>
          <a:ln>
            <a:solidFill>
              <a:srgbClr val="667263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screen_load_quer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3333750"/>
            <a:ext cx="4495800" cy="1250395"/>
          </a:xfrm>
          <a:prstGeom prst="rect">
            <a:avLst/>
          </a:prstGeom>
          <a:ln>
            <a:solidFill>
              <a:srgbClr val="667263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pic>
        <p:nvPicPr>
          <p:cNvPr id="14" name="Picture 13" descr="t1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0" y="1200150"/>
            <a:ext cx="2357480" cy="2628901"/>
          </a:xfrm>
          <a:prstGeom prst="rect">
            <a:avLst/>
          </a:prstGeom>
          <a:ln>
            <a:solidFill>
              <a:srgbClr val="667263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pic>
        <p:nvPicPr>
          <p:cNvPr id="16" name="Picture 15" descr="t3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9800" y="3028950"/>
            <a:ext cx="2473720" cy="1384300"/>
          </a:xfrm>
          <a:prstGeom prst="rect">
            <a:avLst/>
          </a:prstGeom>
          <a:ln>
            <a:solidFill>
              <a:srgbClr val="667263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8725" y="361950"/>
            <a:ext cx="1218201" cy="3590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rcRect l="5963" r="5963"/>
          <a:stretch>
            <a:fillRect/>
          </a:stretch>
        </p:blipFill>
        <p:spPr>
          <a:xfrm>
            <a:off x="5590011" y="348466"/>
            <a:ext cx="483065" cy="4113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Developer and Map Views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42" y="685799"/>
            <a:ext cx="6905058" cy="3867151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4419600" y="2419350"/>
            <a:ext cx="1905000" cy="457200"/>
          </a:xfrm>
          <a:prstGeom prst="roundRect">
            <a:avLst>
              <a:gd name="adj" fmla="val 8213"/>
            </a:avLst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2075" tIns="46038" rIns="92075" bIns="46038" anchor="ctr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</a:pPr>
            <a:endParaRPr lang="fr-F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3350"/>
            <a:ext cx="6537158" cy="4643215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4495800" y="3943350"/>
            <a:ext cx="1371600" cy="152400"/>
          </a:xfrm>
          <a:prstGeom prst="roundRect">
            <a:avLst>
              <a:gd name="adj" fmla="val 8213"/>
            </a:avLst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2075" tIns="46038" rIns="92075" bIns="46038" anchor="ctr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</a:pPr>
            <a:endParaRPr lang="fr-FR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>
              <a:ln>
                <a:solidFill>
                  <a:srgbClr val="7F7F7F"/>
                </a:solidFill>
              </a:ln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 r="47335" b="6008"/>
          <a:stretch>
            <a:fillRect/>
          </a:stretch>
        </p:blipFill>
        <p:spPr>
          <a:xfrm>
            <a:off x="228600" y="126546"/>
            <a:ext cx="4648200" cy="4731204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869950"/>
            <a:ext cx="3789274" cy="375920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038350"/>
            <a:ext cx="4445000" cy="75565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2286000" y="3714750"/>
            <a:ext cx="2438400" cy="914400"/>
          </a:xfrm>
          <a:prstGeom prst="roundRect">
            <a:avLst>
              <a:gd name="adj" fmla="val 8213"/>
            </a:avLst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2075" tIns="46038" rIns="92075" bIns="46038" anchor="ctr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</a:pPr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133350"/>
            <a:ext cx="6248400" cy="457200"/>
          </a:xfrm>
          <a:solidFill>
            <a:srgbClr val="FFFFFF"/>
          </a:solidFill>
          <a:ln>
            <a:solidFill>
              <a:srgbClr val="7F7F7F"/>
            </a:solidFill>
          </a:ln>
        </p:spPr>
        <p:txBody>
          <a:bodyPr/>
          <a:lstStyle/>
          <a:p>
            <a:pPr algn="ctr"/>
            <a:r>
              <a:rPr lang="en-US" dirty="0" smtClean="0"/>
              <a:t>SQL </a:t>
            </a:r>
            <a:r>
              <a:rPr lang="en-US" dirty="0" smtClean="0">
                <a:ln>
                  <a:solidFill>
                    <a:srgbClr val="7F7F7F"/>
                  </a:solidFill>
                </a:ln>
              </a:rPr>
              <a:t>Developer – Data Maintenance</a:t>
            </a:r>
            <a:endParaRPr lang="en-US" dirty="0">
              <a:ln>
                <a:solidFill>
                  <a:srgbClr val="7F7F7F"/>
                </a:solidFill>
              </a:ln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Editor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00150"/>
            <a:ext cx="4114800" cy="3257550"/>
          </a:xfrm>
        </p:spPr>
        <p:txBody>
          <a:bodyPr/>
          <a:lstStyle/>
          <a:p>
            <a:r>
              <a:rPr lang="en-US" sz="1800" dirty="0" smtClean="0"/>
              <a:t>Web-based spatial data editing tool</a:t>
            </a:r>
          </a:p>
          <a:p>
            <a:r>
              <a:rPr lang="en-US" sz="1800" dirty="0" smtClean="0"/>
              <a:t>Supports versioned, concurrent editing through editing “sessions”.</a:t>
            </a:r>
          </a:p>
          <a:p>
            <a:r>
              <a:rPr lang="en-US" sz="1800" dirty="0" smtClean="0"/>
              <a:t>Supports geometry model</a:t>
            </a:r>
          </a:p>
          <a:p>
            <a:pPr lvl="1"/>
            <a:r>
              <a:rPr lang="en-US" sz="1400" dirty="0" smtClean="0"/>
              <a:t>Future: topology-based editing.</a:t>
            </a:r>
          </a:p>
          <a:p>
            <a:r>
              <a:rPr lang="en-US" sz="1800" dirty="0" smtClean="0"/>
              <a:t>Supports WFS-T </a:t>
            </a:r>
          </a:p>
          <a:p>
            <a:r>
              <a:rPr lang="en-US" sz="1800" dirty="0" smtClean="0"/>
              <a:t>Editing sessions are saved in database</a:t>
            </a:r>
          </a:p>
          <a:p>
            <a:r>
              <a:rPr lang="en-US" sz="1800" dirty="0" smtClean="0"/>
              <a:t>Admin tool to visually review editing sessions, and resolve conflicts.</a:t>
            </a:r>
          </a:p>
          <a:p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833" y="1276350"/>
            <a:ext cx="4716767" cy="2667000"/>
          </a:xfrm>
          <a:prstGeom prst="rect">
            <a:avLst/>
          </a:prstGeom>
          <a:ln>
            <a:solidFill>
              <a:srgbClr val="667263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Line 2"/>
          <p:cNvSpPr>
            <a:spLocks noChangeShapeType="1"/>
          </p:cNvSpPr>
          <p:nvPr/>
        </p:nvSpPr>
        <p:spPr bwMode="auto">
          <a:xfrm>
            <a:off x="422031" y="3429000"/>
            <a:ext cx="82296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 type="none" w="sm" len="sm"/>
            <a:tailEnd type="none" w="sm" len="sm"/>
          </a:ln>
        </p:spPr>
        <p:txBody>
          <a:bodyPr lIns="77925" tIns="38963" rIns="77925" bIns="3896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03" name="Rectangle 3"/>
          <p:cNvSpPr>
            <a:spLocks noChangeArrowheads="1"/>
          </p:cNvSpPr>
          <p:nvPr/>
        </p:nvSpPr>
        <p:spPr bwMode="blackWhite">
          <a:xfrm>
            <a:off x="7315200" y="3371851"/>
            <a:ext cx="810358" cy="356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8466" tIns="39234" rIns="78466" bIns="39234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/>
              <a:t>JDBC</a:t>
            </a:r>
          </a:p>
        </p:txBody>
      </p:sp>
      <p:sp>
        <p:nvSpPr>
          <p:cNvPr id="153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Integrating External Data Sources</a:t>
            </a:r>
            <a:endParaRPr lang="en-US" i="1"/>
          </a:p>
        </p:txBody>
      </p:sp>
      <p:sp>
        <p:nvSpPr>
          <p:cNvPr id="153605" name="Line 5"/>
          <p:cNvSpPr>
            <a:spLocks noChangeShapeType="1"/>
          </p:cNvSpPr>
          <p:nvPr/>
        </p:nvSpPr>
        <p:spPr bwMode="auto">
          <a:xfrm>
            <a:off x="422031" y="2057400"/>
            <a:ext cx="8217877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 type="none" w="sm" len="sm"/>
            <a:tailEnd type="none" w="sm" len="sm"/>
          </a:ln>
        </p:spPr>
        <p:txBody>
          <a:bodyPr lIns="77925" tIns="38963" rIns="77925" bIns="3896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06" name="Rectangle 6"/>
          <p:cNvSpPr>
            <a:spLocks noChangeArrowheads="1"/>
          </p:cNvSpPr>
          <p:nvPr/>
        </p:nvSpPr>
        <p:spPr bwMode="blackWhite">
          <a:xfrm>
            <a:off x="3446585" y="2343150"/>
            <a:ext cx="4431323" cy="914400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78466" tIns="39234" rIns="78466" bIns="39234" anchor="ctr">
            <a:prstTxWarp prst="textNoShape">
              <a:avLst/>
            </a:prstTxWarp>
          </a:bodyPr>
          <a:lstStyle/>
          <a:p>
            <a:pPr algn="ctr" eaLnBrk="0" hangingPunct="0"/>
            <a:endParaRPr lang="fr-FR" sz="2000" dirty="0">
              <a:latin typeface="Times New Roman" pitchFamily="-109" charset="0"/>
            </a:endParaRPr>
          </a:p>
        </p:txBody>
      </p:sp>
      <p:sp>
        <p:nvSpPr>
          <p:cNvPr id="153607" name="Rectangle 7"/>
          <p:cNvSpPr>
            <a:spLocks noChangeArrowheads="1"/>
          </p:cNvSpPr>
          <p:nvPr/>
        </p:nvSpPr>
        <p:spPr bwMode="blackWhite">
          <a:xfrm>
            <a:off x="3598985" y="2457450"/>
            <a:ext cx="1997234" cy="356233"/>
          </a:xfrm>
          <a:prstGeom prst="rect">
            <a:avLst/>
          </a:prstGeom>
          <a:solidFill>
            <a:srgbClr val="FFFF99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lIns="78466" tIns="39234" rIns="78466" bIns="39234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smtClean="0">
                <a:solidFill>
                  <a:schemeClr val="hlink"/>
                </a:solidFill>
              </a:rPr>
              <a:t>Tile </a:t>
            </a:r>
            <a:r>
              <a:rPr lang="en-US" dirty="0">
                <a:solidFill>
                  <a:schemeClr val="hlink"/>
                </a:solidFill>
              </a:rPr>
              <a:t>Cache Server</a:t>
            </a:r>
          </a:p>
        </p:txBody>
      </p:sp>
      <p:sp>
        <p:nvSpPr>
          <p:cNvPr id="153608" name="Rectangle 11"/>
          <p:cNvSpPr>
            <a:spLocks noChangeArrowheads="1"/>
          </p:cNvSpPr>
          <p:nvPr/>
        </p:nvSpPr>
        <p:spPr bwMode="blackWhite">
          <a:xfrm>
            <a:off x="4422531" y="971550"/>
            <a:ext cx="2560027" cy="85725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77925" tIns="38963" rIns="77925" bIns="38963" anchor="ctr">
            <a:prstTxWarp prst="textNoShape">
              <a:avLst/>
            </a:prstTxWarp>
          </a:bodyPr>
          <a:lstStyle/>
          <a:p>
            <a:pPr algn="ctr" eaLnBrk="0" hangingPunct="0"/>
            <a:endParaRPr lang="fr-FR" sz="2000" dirty="0">
              <a:solidFill>
                <a:schemeClr val="bg1"/>
              </a:solidFill>
              <a:latin typeface="Times New Roman" pitchFamily="-109" charset="0"/>
            </a:endParaRPr>
          </a:p>
        </p:txBody>
      </p:sp>
      <p:sp>
        <p:nvSpPr>
          <p:cNvPr id="153609" name="Rectangle 12"/>
          <p:cNvSpPr>
            <a:spLocks noChangeArrowheads="1"/>
          </p:cNvSpPr>
          <p:nvPr/>
        </p:nvSpPr>
        <p:spPr bwMode="blackWhite">
          <a:xfrm>
            <a:off x="5076092" y="1039416"/>
            <a:ext cx="1112333" cy="310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8466" tIns="39234" rIns="78466" bIns="39234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500" dirty="0"/>
              <a:t>Application</a:t>
            </a:r>
          </a:p>
        </p:txBody>
      </p:sp>
      <p:sp>
        <p:nvSpPr>
          <p:cNvPr id="153610" name="Rectangle 13"/>
          <p:cNvSpPr>
            <a:spLocks noChangeArrowheads="1"/>
          </p:cNvSpPr>
          <p:nvPr/>
        </p:nvSpPr>
        <p:spPr bwMode="blackWhite">
          <a:xfrm>
            <a:off x="7186247" y="1771651"/>
            <a:ext cx="756961" cy="356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8466" tIns="39234" rIns="78466" bIns="39234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/>
              <a:t>HTTP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4349261" y="3543300"/>
            <a:ext cx="2684585" cy="1028700"/>
            <a:chOff x="288" y="2982"/>
            <a:chExt cx="532" cy="412"/>
          </a:xfrm>
        </p:grpSpPr>
        <p:sp>
          <p:nvSpPr>
            <p:cNvPr id="153631" name="Rectangle 15"/>
            <p:cNvSpPr>
              <a:spLocks noChangeArrowheads="1"/>
            </p:cNvSpPr>
            <p:nvPr/>
          </p:nvSpPr>
          <p:spPr bwMode="gray">
            <a:xfrm>
              <a:off x="288" y="3066"/>
              <a:ext cx="532" cy="246"/>
            </a:xfrm>
            <a:prstGeom prst="rect">
              <a:avLst/>
            </a:prstGeom>
            <a:solidFill>
              <a:srgbClr val="9999FF"/>
            </a:solidFill>
            <a:ln w="3175">
              <a:solidFill>
                <a:srgbClr val="9999FF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  <a:buClr>
                  <a:schemeClr val="accent1"/>
                </a:buClr>
              </a:pPr>
              <a:endParaRPr lang="fr-FR"/>
            </a:p>
          </p:txBody>
        </p:sp>
        <p:sp>
          <p:nvSpPr>
            <p:cNvPr id="153632" name="Oval 16"/>
            <p:cNvSpPr>
              <a:spLocks noChangeArrowheads="1"/>
            </p:cNvSpPr>
            <p:nvPr/>
          </p:nvSpPr>
          <p:spPr bwMode="gray">
            <a:xfrm>
              <a:off x="288" y="2982"/>
              <a:ext cx="532" cy="158"/>
            </a:xfrm>
            <a:prstGeom prst="ellipse">
              <a:avLst/>
            </a:prstGeom>
            <a:solidFill>
              <a:srgbClr val="CCCCFF"/>
            </a:solidFill>
            <a:ln w="3175">
              <a:solidFill>
                <a:srgbClr val="9999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  <a:buClr>
                  <a:schemeClr val="accent1"/>
                </a:buClr>
              </a:pPr>
              <a:endParaRPr lang="fr-FR"/>
            </a:p>
          </p:txBody>
        </p:sp>
        <p:sp>
          <p:nvSpPr>
            <p:cNvPr id="153633" name="Oval 17"/>
            <p:cNvSpPr>
              <a:spLocks noChangeArrowheads="1"/>
            </p:cNvSpPr>
            <p:nvPr/>
          </p:nvSpPr>
          <p:spPr bwMode="gray">
            <a:xfrm>
              <a:off x="288" y="3236"/>
              <a:ext cx="532" cy="158"/>
            </a:xfrm>
            <a:prstGeom prst="ellipse">
              <a:avLst/>
            </a:prstGeom>
            <a:solidFill>
              <a:srgbClr val="9999FF"/>
            </a:solidFill>
            <a:ln w="3175">
              <a:solidFill>
                <a:srgbClr val="9999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  <a:buClr>
                  <a:schemeClr val="accent1"/>
                </a:buClr>
              </a:pPr>
              <a:endParaRPr lang="fr-FR"/>
            </a:p>
          </p:txBody>
        </p:sp>
      </p:grpSp>
      <p:sp>
        <p:nvSpPr>
          <p:cNvPr id="153612" name="Rectangle 18"/>
          <p:cNvSpPr>
            <a:spLocks noChangeArrowheads="1"/>
          </p:cNvSpPr>
          <p:nvPr/>
        </p:nvSpPr>
        <p:spPr bwMode="gray">
          <a:xfrm>
            <a:off x="4583723" y="3949303"/>
            <a:ext cx="990600" cy="540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8466" tIns="39234" rIns="78466" bIns="39234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500" dirty="0"/>
              <a:t>Spatial</a:t>
            </a:r>
          </a:p>
          <a:p>
            <a:pPr eaLnBrk="0" hangingPunct="0"/>
            <a:r>
              <a:rPr lang="en-US" sz="1500" dirty="0"/>
              <a:t>Tables</a:t>
            </a:r>
          </a:p>
        </p:txBody>
      </p:sp>
      <p:sp>
        <p:nvSpPr>
          <p:cNvPr id="153613" name="Rectangle 19"/>
          <p:cNvSpPr>
            <a:spLocks noChangeArrowheads="1"/>
          </p:cNvSpPr>
          <p:nvPr/>
        </p:nvSpPr>
        <p:spPr bwMode="gray">
          <a:xfrm>
            <a:off x="5638801" y="3969544"/>
            <a:ext cx="1056584" cy="540899"/>
          </a:xfrm>
          <a:prstGeom prst="rect">
            <a:avLst/>
          </a:prstGeom>
          <a:solidFill>
            <a:srgbClr val="FFFF99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lIns="78466" tIns="39234" rIns="78466" bIns="39234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500" dirty="0">
                <a:solidFill>
                  <a:schemeClr val="hlink"/>
                </a:solidFill>
              </a:rPr>
              <a:t>Map </a:t>
            </a:r>
          </a:p>
          <a:p>
            <a:pPr eaLnBrk="0" hangingPunct="0"/>
            <a:r>
              <a:rPr lang="en-US" sz="1500" dirty="0">
                <a:solidFill>
                  <a:schemeClr val="hlink"/>
                </a:solidFill>
              </a:rPr>
              <a:t>Definitions</a:t>
            </a:r>
          </a:p>
        </p:txBody>
      </p:sp>
      <p:sp>
        <p:nvSpPr>
          <p:cNvPr id="153614" name="Rectangle 20"/>
          <p:cNvSpPr>
            <a:spLocks noChangeArrowheads="1"/>
          </p:cNvSpPr>
          <p:nvPr/>
        </p:nvSpPr>
        <p:spPr bwMode="auto">
          <a:xfrm>
            <a:off x="4654062" y="1428750"/>
            <a:ext cx="1837015" cy="310067"/>
          </a:xfrm>
          <a:prstGeom prst="rect">
            <a:avLst/>
          </a:prstGeom>
          <a:solidFill>
            <a:srgbClr val="FFFF99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lIns="78466" tIns="39234" rIns="78466" bIns="39234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500" dirty="0">
                <a:solidFill>
                  <a:schemeClr val="hlink"/>
                </a:solidFill>
              </a:rPr>
              <a:t>JavaScript Map API</a:t>
            </a:r>
          </a:p>
        </p:txBody>
      </p:sp>
      <p:sp>
        <p:nvSpPr>
          <p:cNvPr id="153615" name="Freeform 21"/>
          <p:cNvSpPr>
            <a:spLocks/>
          </p:cNvSpPr>
          <p:nvPr/>
        </p:nvSpPr>
        <p:spPr bwMode="blackWhite">
          <a:xfrm>
            <a:off x="5549412" y="3257550"/>
            <a:ext cx="306265" cy="415529"/>
          </a:xfrm>
          <a:custGeom>
            <a:avLst/>
            <a:gdLst>
              <a:gd name="T0" fmla="*/ 2147483647 w 193"/>
              <a:gd name="T1" fmla="*/ 2147483647 h 541"/>
              <a:gd name="T2" fmla="*/ 2147483647 w 193"/>
              <a:gd name="T3" fmla="*/ 2147483647 h 541"/>
              <a:gd name="T4" fmla="*/ 2147483647 w 193"/>
              <a:gd name="T5" fmla="*/ 2147483647 h 541"/>
              <a:gd name="T6" fmla="*/ 2147483647 w 193"/>
              <a:gd name="T7" fmla="*/ 2147483647 h 541"/>
              <a:gd name="T8" fmla="*/ 2147483647 w 193"/>
              <a:gd name="T9" fmla="*/ 2147483647 h 541"/>
              <a:gd name="T10" fmla="*/ 0 w 193"/>
              <a:gd name="T11" fmla="*/ 2147483647 h 541"/>
              <a:gd name="T12" fmla="*/ 2147483647 w 193"/>
              <a:gd name="T13" fmla="*/ 2147483647 h 541"/>
              <a:gd name="T14" fmla="*/ 2147483647 w 193"/>
              <a:gd name="T15" fmla="*/ 2147483647 h 541"/>
              <a:gd name="T16" fmla="*/ 0 w 193"/>
              <a:gd name="T17" fmla="*/ 2147483647 h 541"/>
              <a:gd name="T18" fmla="*/ 2147483647 w 193"/>
              <a:gd name="T19" fmla="*/ 0 h 541"/>
              <a:gd name="T20" fmla="*/ 2147483647 w 193"/>
              <a:gd name="T21" fmla="*/ 2147483647 h 541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93"/>
              <a:gd name="T34" fmla="*/ 0 h 541"/>
              <a:gd name="T35" fmla="*/ 193 w 193"/>
              <a:gd name="T36" fmla="*/ 541 h 541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93" h="541">
                <a:moveTo>
                  <a:pt x="192" y="108"/>
                </a:moveTo>
                <a:lnTo>
                  <a:pt x="144" y="108"/>
                </a:lnTo>
                <a:lnTo>
                  <a:pt x="144" y="432"/>
                </a:lnTo>
                <a:lnTo>
                  <a:pt x="192" y="432"/>
                </a:lnTo>
                <a:lnTo>
                  <a:pt x="96" y="540"/>
                </a:lnTo>
                <a:lnTo>
                  <a:pt x="0" y="432"/>
                </a:lnTo>
                <a:lnTo>
                  <a:pt x="48" y="432"/>
                </a:lnTo>
                <a:lnTo>
                  <a:pt x="48" y="108"/>
                </a:lnTo>
                <a:lnTo>
                  <a:pt x="0" y="108"/>
                </a:lnTo>
                <a:lnTo>
                  <a:pt x="96" y="0"/>
                </a:lnTo>
                <a:lnTo>
                  <a:pt x="192" y="108"/>
                </a:lnTo>
              </a:path>
            </a:pathLst>
          </a:custGeom>
          <a:solidFill>
            <a:srgbClr val="66CC00"/>
          </a:solidFill>
          <a:ln w="254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lIns="77925" tIns="38963" rIns="77925" bIns="3896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16" name="Rectangle 22"/>
          <p:cNvSpPr>
            <a:spLocks noChangeArrowheads="1"/>
          </p:cNvSpPr>
          <p:nvPr/>
        </p:nvSpPr>
        <p:spPr bwMode="gray">
          <a:xfrm>
            <a:off x="7244862" y="3969544"/>
            <a:ext cx="1110122" cy="310067"/>
          </a:xfrm>
          <a:prstGeom prst="rect">
            <a:avLst/>
          </a:prstGeom>
          <a:solidFill>
            <a:srgbClr val="FFFF99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lIns="78466" tIns="39234" rIns="78466" bIns="39234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500" dirty="0" err="1">
                <a:solidFill>
                  <a:schemeClr val="hlink"/>
                </a:solidFill>
              </a:rPr>
              <a:t>Mapbuilder</a:t>
            </a:r>
            <a:r>
              <a:rPr lang="en-US" sz="1500" dirty="0">
                <a:solidFill>
                  <a:schemeClr val="hlink"/>
                </a:solidFill>
              </a:rPr>
              <a:t> </a:t>
            </a:r>
          </a:p>
        </p:txBody>
      </p:sp>
      <p:sp>
        <p:nvSpPr>
          <p:cNvPr id="153617" name="Rectangle 23"/>
          <p:cNvSpPr>
            <a:spLocks noChangeArrowheads="1"/>
          </p:cNvSpPr>
          <p:nvPr/>
        </p:nvSpPr>
        <p:spPr bwMode="blackWhite">
          <a:xfrm>
            <a:off x="6315808" y="2457450"/>
            <a:ext cx="1390059" cy="356233"/>
          </a:xfrm>
          <a:prstGeom prst="rect">
            <a:avLst/>
          </a:prstGeom>
          <a:solidFill>
            <a:srgbClr val="FFFF99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lIns="78466" tIns="39234" rIns="78466" bIns="39234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smtClean="0">
                <a:solidFill>
                  <a:schemeClr val="hlink"/>
                </a:solidFill>
              </a:rPr>
              <a:t>Data </a:t>
            </a:r>
            <a:r>
              <a:rPr lang="en-US" dirty="0">
                <a:solidFill>
                  <a:schemeClr val="hlink"/>
                </a:solidFill>
              </a:rPr>
              <a:t>Server</a:t>
            </a:r>
          </a:p>
        </p:txBody>
      </p:sp>
      <p:sp>
        <p:nvSpPr>
          <p:cNvPr id="153618" name="Freeform 24"/>
          <p:cNvSpPr>
            <a:spLocks/>
          </p:cNvSpPr>
          <p:nvPr/>
        </p:nvSpPr>
        <p:spPr bwMode="blackWhite">
          <a:xfrm>
            <a:off x="4724400" y="1856185"/>
            <a:ext cx="306266" cy="486965"/>
          </a:xfrm>
          <a:custGeom>
            <a:avLst/>
            <a:gdLst>
              <a:gd name="T0" fmla="*/ 2147483647 w 193"/>
              <a:gd name="T1" fmla="*/ 2147483647 h 505"/>
              <a:gd name="T2" fmla="*/ 2147483647 w 193"/>
              <a:gd name="T3" fmla="*/ 2147483647 h 505"/>
              <a:gd name="T4" fmla="*/ 2147483647 w 193"/>
              <a:gd name="T5" fmla="*/ 2147483647 h 505"/>
              <a:gd name="T6" fmla="*/ 2147483647 w 193"/>
              <a:gd name="T7" fmla="*/ 2147483647 h 505"/>
              <a:gd name="T8" fmla="*/ 2147483647 w 193"/>
              <a:gd name="T9" fmla="*/ 2147483647 h 505"/>
              <a:gd name="T10" fmla="*/ 0 w 193"/>
              <a:gd name="T11" fmla="*/ 2147483647 h 505"/>
              <a:gd name="T12" fmla="*/ 2147483647 w 193"/>
              <a:gd name="T13" fmla="*/ 2147483647 h 505"/>
              <a:gd name="T14" fmla="*/ 2147483647 w 193"/>
              <a:gd name="T15" fmla="*/ 2147483647 h 505"/>
              <a:gd name="T16" fmla="*/ 0 w 193"/>
              <a:gd name="T17" fmla="*/ 2147483647 h 505"/>
              <a:gd name="T18" fmla="*/ 2147483647 w 193"/>
              <a:gd name="T19" fmla="*/ 0 h 505"/>
              <a:gd name="T20" fmla="*/ 2147483647 w 193"/>
              <a:gd name="T21" fmla="*/ 2147483647 h 50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93"/>
              <a:gd name="T34" fmla="*/ 0 h 505"/>
              <a:gd name="T35" fmla="*/ 193 w 193"/>
              <a:gd name="T36" fmla="*/ 505 h 505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93" h="505">
                <a:moveTo>
                  <a:pt x="192" y="101"/>
                </a:moveTo>
                <a:lnTo>
                  <a:pt x="144" y="101"/>
                </a:lnTo>
                <a:lnTo>
                  <a:pt x="144" y="403"/>
                </a:lnTo>
                <a:lnTo>
                  <a:pt x="192" y="403"/>
                </a:lnTo>
                <a:lnTo>
                  <a:pt x="96" y="504"/>
                </a:lnTo>
                <a:lnTo>
                  <a:pt x="0" y="403"/>
                </a:lnTo>
                <a:lnTo>
                  <a:pt x="48" y="403"/>
                </a:lnTo>
                <a:lnTo>
                  <a:pt x="48" y="101"/>
                </a:lnTo>
                <a:lnTo>
                  <a:pt x="0" y="101"/>
                </a:lnTo>
                <a:lnTo>
                  <a:pt x="96" y="0"/>
                </a:lnTo>
                <a:lnTo>
                  <a:pt x="192" y="101"/>
                </a:lnTo>
              </a:path>
            </a:pathLst>
          </a:custGeom>
          <a:solidFill>
            <a:srgbClr val="66CC00"/>
          </a:solidFill>
          <a:ln w="254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lIns="77925" tIns="38963" rIns="77925" bIns="3896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19" name="Freeform 25"/>
          <p:cNvSpPr>
            <a:spLocks/>
          </p:cNvSpPr>
          <p:nvPr/>
        </p:nvSpPr>
        <p:spPr bwMode="blackWhite">
          <a:xfrm>
            <a:off x="6482861" y="1856185"/>
            <a:ext cx="306266" cy="486965"/>
          </a:xfrm>
          <a:custGeom>
            <a:avLst/>
            <a:gdLst>
              <a:gd name="T0" fmla="*/ 2147483647 w 193"/>
              <a:gd name="T1" fmla="*/ 2147483647 h 505"/>
              <a:gd name="T2" fmla="*/ 2147483647 w 193"/>
              <a:gd name="T3" fmla="*/ 2147483647 h 505"/>
              <a:gd name="T4" fmla="*/ 2147483647 w 193"/>
              <a:gd name="T5" fmla="*/ 2147483647 h 505"/>
              <a:gd name="T6" fmla="*/ 2147483647 w 193"/>
              <a:gd name="T7" fmla="*/ 2147483647 h 505"/>
              <a:gd name="T8" fmla="*/ 2147483647 w 193"/>
              <a:gd name="T9" fmla="*/ 2147483647 h 505"/>
              <a:gd name="T10" fmla="*/ 0 w 193"/>
              <a:gd name="T11" fmla="*/ 2147483647 h 505"/>
              <a:gd name="T12" fmla="*/ 2147483647 w 193"/>
              <a:gd name="T13" fmla="*/ 2147483647 h 505"/>
              <a:gd name="T14" fmla="*/ 2147483647 w 193"/>
              <a:gd name="T15" fmla="*/ 2147483647 h 505"/>
              <a:gd name="T16" fmla="*/ 0 w 193"/>
              <a:gd name="T17" fmla="*/ 2147483647 h 505"/>
              <a:gd name="T18" fmla="*/ 2147483647 w 193"/>
              <a:gd name="T19" fmla="*/ 0 h 505"/>
              <a:gd name="T20" fmla="*/ 2147483647 w 193"/>
              <a:gd name="T21" fmla="*/ 2147483647 h 50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93"/>
              <a:gd name="T34" fmla="*/ 0 h 505"/>
              <a:gd name="T35" fmla="*/ 193 w 193"/>
              <a:gd name="T36" fmla="*/ 505 h 505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93" h="505">
                <a:moveTo>
                  <a:pt x="192" y="101"/>
                </a:moveTo>
                <a:lnTo>
                  <a:pt x="144" y="101"/>
                </a:lnTo>
                <a:lnTo>
                  <a:pt x="144" y="403"/>
                </a:lnTo>
                <a:lnTo>
                  <a:pt x="192" y="403"/>
                </a:lnTo>
                <a:lnTo>
                  <a:pt x="96" y="504"/>
                </a:lnTo>
                <a:lnTo>
                  <a:pt x="0" y="403"/>
                </a:lnTo>
                <a:lnTo>
                  <a:pt x="48" y="403"/>
                </a:lnTo>
                <a:lnTo>
                  <a:pt x="48" y="101"/>
                </a:lnTo>
                <a:lnTo>
                  <a:pt x="0" y="101"/>
                </a:lnTo>
                <a:lnTo>
                  <a:pt x="96" y="0"/>
                </a:lnTo>
                <a:lnTo>
                  <a:pt x="192" y="101"/>
                </a:lnTo>
              </a:path>
            </a:pathLst>
          </a:custGeom>
          <a:solidFill>
            <a:srgbClr val="66CC00"/>
          </a:solidFill>
          <a:ln w="254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lIns="77925" tIns="38963" rIns="77925" bIns="3896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20" name="Rectangle 26"/>
          <p:cNvSpPr>
            <a:spLocks noChangeArrowheads="1"/>
          </p:cNvSpPr>
          <p:nvPr/>
        </p:nvSpPr>
        <p:spPr bwMode="blackWhite">
          <a:xfrm>
            <a:off x="4513385" y="2857500"/>
            <a:ext cx="2519650" cy="356233"/>
          </a:xfrm>
          <a:prstGeom prst="rect">
            <a:avLst/>
          </a:prstGeom>
          <a:solidFill>
            <a:srgbClr val="FFFF99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lIns="78466" tIns="39234" rIns="78466" bIns="39234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>
                <a:solidFill>
                  <a:schemeClr val="hlink"/>
                </a:solidFill>
              </a:rPr>
              <a:t>Map Rendering Engine</a:t>
            </a:r>
          </a:p>
        </p:txBody>
      </p:sp>
      <p:sp>
        <p:nvSpPr>
          <p:cNvPr id="153621" name="Freeform 27"/>
          <p:cNvSpPr>
            <a:spLocks/>
          </p:cNvSpPr>
          <p:nvPr/>
        </p:nvSpPr>
        <p:spPr bwMode="blackWhite">
          <a:xfrm rot="-5400000">
            <a:off x="3015166" y="2383311"/>
            <a:ext cx="248841" cy="511420"/>
          </a:xfrm>
          <a:custGeom>
            <a:avLst/>
            <a:gdLst>
              <a:gd name="T0" fmla="*/ 2147483647 w 193"/>
              <a:gd name="T1" fmla="*/ 2147483647 h 541"/>
              <a:gd name="T2" fmla="*/ 2147483647 w 193"/>
              <a:gd name="T3" fmla="*/ 2147483647 h 541"/>
              <a:gd name="T4" fmla="*/ 2147483647 w 193"/>
              <a:gd name="T5" fmla="*/ 2147483647 h 541"/>
              <a:gd name="T6" fmla="*/ 2147483647 w 193"/>
              <a:gd name="T7" fmla="*/ 2147483647 h 541"/>
              <a:gd name="T8" fmla="*/ 2147483647 w 193"/>
              <a:gd name="T9" fmla="*/ 2147483647 h 541"/>
              <a:gd name="T10" fmla="*/ 0 w 193"/>
              <a:gd name="T11" fmla="*/ 2147483647 h 541"/>
              <a:gd name="T12" fmla="*/ 2147483647 w 193"/>
              <a:gd name="T13" fmla="*/ 2147483647 h 541"/>
              <a:gd name="T14" fmla="*/ 2147483647 w 193"/>
              <a:gd name="T15" fmla="*/ 2147483647 h 541"/>
              <a:gd name="T16" fmla="*/ 0 w 193"/>
              <a:gd name="T17" fmla="*/ 2147483647 h 541"/>
              <a:gd name="T18" fmla="*/ 2147483647 w 193"/>
              <a:gd name="T19" fmla="*/ 0 h 541"/>
              <a:gd name="T20" fmla="*/ 2147483647 w 193"/>
              <a:gd name="T21" fmla="*/ 2147483647 h 541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93"/>
              <a:gd name="T34" fmla="*/ 0 h 541"/>
              <a:gd name="T35" fmla="*/ 193 w 193"/>
              <a:gd name="T36" fmla="*/ 541 h 541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93" h="541">
                <a:moveTo>
                  <a:pt x="192" y="108"/>
                </a:moveTo>
                <a:lnTo>
                  <a:pt x="144" y="108"/>
                </a:lnTo>
                <a:lnTo>
                  <a:pt x="144" y="432"/>
                </a:lnTo>
                <a:lnTo>
                  <a:pt x="192" y="432"/>
                </a:lnTo>
                <a:lnTo>
                  <a:pt x="96" y="540"/>
                </a:lnTo>
                <a:lnTo>
                  <a:pt x="0" y="432"/>
                </a:lnTo>
                <a:lnTo>
                  <a:pt x="48" y="432"/>
                </a:lnTo>
                <a:lnTo>
                  <a:pt x="48" y="108"/>
                </a:lnTo>
                <a:lnTo>
                  <a:pt x="0" y="108"/>
                </a:lnTo>
                <a:lnTo>
                  <a:pt x="96" y="0"/>
                </a:lnTo>
                <a:lnTo>
                  <a:pt x="192" y="108"/>
                </a:lnTo>
              </a:path>
            </a:pathLst>
          </a:custGeom>
          <a:solidFill>
            <a:srgbClr val="66CC00"/>
          </a:solidFill>
          <a:ln w="254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lIns="77925" tIns="38963" rIns="77925" bIns="3896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22" name="Rectangle 28"/>
          <p:cNvSpPr>
            <a:spLocks noChangeArrowheads="1"/>
          </p:cNvSpPr>
          <p:nvPr/>
        </p:nvSpPr>
        <p:spPr bwMode="blackWhite">
          <a:xfrm>
            <a:off x="1899139" y="2514600"/>
            <a:ext cx="984738" cy="633232"/>
          </a:xfrm>
          <a:prstGeom prst="rect">
            <a:avLst/>
          </a:prstGeom>
          <a:solidFill>
            <a:srgbClr val="FFFF99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lIns="78466" tIns="39234" rIns="78466" bIns="39234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dirty="0" smtClean="0">
                <a:solidFill>
                  <a:schemeClr val="hlink"/>
                </a:solidFill>
              </a:rPr>
              <a:t>Tile </a:t>
            </a:r>
            <a:r>
              <a:rPr lang="en-US" dirty="0">
                <a:solidFill>
                  <a:schemeClr val="hlink"/>
                </a:solidFill>
              </a:rPr>
              <a:t>Cache</a:t>
            </a:r>
          </a:p>
        </p:txBody>
      </p:sp>
      <p:sp>
        <p:nvSpPr>
          <p:cNvPr id="153623" name="Rectangle 28"/>
          <p:cNvSpPr>
            <a:spLocks noChangeArrowheads="1"/>
          </p:cNvSpPr>
          <p:nvPr/>
        </p:nvSpPr>
        <p:spPr bwMode="blackWhite">
          <a:xfrm>
            <a:off x="716574" y="897732"/>
            <a:ext cx="2259623" cy="294678"/>
          </a:xfrm>
          <a:prstGeom prst="rect">
            <a:avLst/>
          </a:prstGeom>
          <a:solidFill>
            <a:srgbClr val="FFC000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lIns="78466" tIns="39234" rIns="78466" bIns="39234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400" dirty="0">
                <a:solidFill>
                  <a:schemeClr val="hlink"/>
                </a:solidFill>
              </a:rPr>
              <a:t>Oracle </a:t>
            </a:r>
            <a:r>
              <a:rPr lang="en-US" sz="1400" dirty="0" err="1">
                <a:solidFill>
                  <a:schemeClr val="hlink"/>
                </a:solidFill>
              </a:rPr>
              <a:t>eLocation</a:t>
            </a:r>
            <a:endParaRPr lang="en-US" sz="1400" dirty="0">
              <a:solidFill>
                <a:schemeClr val="hlink"/>
              </a:solidFill>
            </a:endParaRPr>
          </a:p>
        </p:txBody>
      </p:sp>
      <p:sp>
        <p:nvSpPr>
          <p:cNvPr id="153624" name="Rectangle 29"/>
          <p:cNvSpPr>
            <a:spLocks noChangeArrowheads="1"/>
          </p:cNvSpPr>
          <p:nvPr/>
        </p:nvSpPr>
        <p:spPr bwMode="blackWhite">
          <a:xfrm>
            <a:off x="716574" y="1168004"/>
            <a:ext cx="2259623" cy="294678"/>
          </a:xfrm>
          <a:prstGeom prst="rect">
            <a:avLst/>
          </a:prstGeom>
          <a:solidFill>
            <a:srgbClr val="FFC000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lIns="78466" tIns="39234" rIns="78466" bIns="39234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400" dirty="0">
                <a:solidFill>
                  <a:schemeClr val="hlink"/>
                </a:solidFill>
              </a:rPr>
              <a:t>Google Maps</a:t>
            </a:r>
          </a:p>
        </p:txBody>
      </p:sp>
      <p:sp>
        <p:nvSpPr>
          <p:cNvPr id="153625" name="Rectangle 30"/>
          <p:cNvSpPr>
            <a:spLocks noChangeArrowheads="1"/>
          </p:cNvSpPr>
          <p:nvPr/>
        </p:nvSpPr>
        <p:spPr bwMode="blackWhite">
          <a:xfrm>
            <a:off x="716574" y="1437085"/>
            <a:ext cx="2259623" cy="294678"/>
          </a:xfrm>
          <a:prstGeom prst="rect">
            <a:avLst/>
          </a:prstGeom>
          <a:solidFill>
            <a:srgbClr val="FFC000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lIns="78466" tIns="39234" rIns="78466" bIns="39234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400" dirty="0">
                <a:solidFill>
                  <a:schemeClr val="hlink"/>
                </a:solidFill>
              </a:rPr>
              <a:t>Microsoft Bing Maps</a:t>
            </a:r>
          </a:p>
        </p:txBody>
      </p:sp>
      <p:sp>
        <p:nvSpPr>
          <p:cNvPr id="153626" name="Rectangle 31"/>
          <p:cNvSpPr>
            <a:spLocks noChangeArrowheads="1"/>
          </p:cNvSpPr>
          <p:nvPr/>
        </p:nvSpPr>
        <p:spPr bwMode="blackWhite">
          <a:xfrm>
            <a:off x="716574" y="1707357"/>
            <a:ext cx="2259623" cy="294678"/>
          </a:xfrm>
          <a:prstGeom prst="rect">
            <a:avLst/>
          </a:prstGeom>
          <a:solidFill>
            <a:srgbClr val="FFC000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lIns="78466" tIns="39234" rIns="78466" bIns="39234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400" dirty="0">
                <a:solidFill>
                  <a:schemeClr val="hlink"/>
                </a:solidFill>
              </a:rPr>
              <a:t>Custom Tile Servers</a:t>
            </a:r>
          </a:p>
        </p:txBody>
      </p:sp>
      <p:sp>
        <p:nvSpPr>
          <p:cNvPr id="153627" name="Right Arrow 34"/>
          <p:cNvSpPr>
            <a:spLocks noChangeArrowheads="1"/>
          </p:cNvSpPr>
          <p:nvPr/>
        </p:nvSpPr>
        <p:spPr bwMode="auto">
          <a:xfrm>
            <a:off x="3043605" y="1437085"/>
            <a:ext cx="1594338" cy="270272"/>
          </a:xfrm>
          <a:prstGeom prst="rightArrow">
            <a:avLst>
              <a:gd name="adj1" fmla="val 50000"/>
              <a:gd name="adj2" fmla="val 49927"/>
            </a:avLst>
          </a:prstGeom>
          <a:solidFill>
            <a:srgbClr val="66CC00"/>
          </a:solidFill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lIns="77925" tIns="38963" rIns="77925" bIns="38963">
            <a:prstTxWarp prst="textNoShape">
              <a:avLst/>
            </a:prstTxWarp>
          </a:bodyPr>
          <a:lstStyle/>
          <a:p>
            <a:pPr marL="101465" indent="-101465">
              <a:lnSpc>
                <a:spcPct val="90000"/>
              </a:lnSpc>
              <a:buClr>
                <a:schemeClr val="accent1"/>
              </a:buClr>
            </a:pPr>
            <a:endParaRPr lang="fr-FR" dirty="0"/>
          </a:p>
        </p:txBody>
      </p:sp>
      <p:sp>
        <p:nvSpPr>
          <p:cNvPr id="153628" name="Rectangle 36"/>
          <p:cNvSpPr>
            <a:spLocks noChangeArrowheads="1"/>
          </p:cNvSpPr>
          <p:nvPr/>
        </p:nvSpPr>
        <p:spPr bwMode="blackWhite">
          <a:xfrm>
            <a:off x="857251" y="3536156"/>
            <a:ext cx="1122485" cy="310067"/>
          </a:xfrm>
          <a:prstGeom prst="rect">
            <a:avLst/>
          </a:prstGeom>
          <a:solidFill>
            <a:srgbClr val="FFC000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lIns="78466" tIns="39234" rIns="78466" bIns="39234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500" dirty="0">
                <a:solidFill>
                  <a:schemeClr val="hlink"/>
                </a:solidFill>
              </a:rPr>
              <a:t>WMS</a:t>
            </a:r>
          </a:p>
        </p:txBody>
      </p:sp>
      <p:sp>
        <p:nvSpPr>
          <p:cNvPr id="153629" name="Rectangle 37"/>
          <p:cNvSpPr>
            <a:spLocks noChangeArrowheads="1"/>
          </p:cNvSpPr>
          <p:nvPr/>
        </p:nvSpPr>
        <p:spPr bwMode="blackWhite">
          <a:xfrm>
            <a:off x="857251" y="3860006"/>
            <a:ext cx="1122485" cy="310067"/>
          </a:xfrm>
          <a:prstGeom prst="rect">
            <a:avLst/>
          </a:prstGeom>
          <a:solidFill>
            <a:srgbClr val="FFC000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lIns="78466" tIns="39234" rIns="78466" bIns="39234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500" dirty="0">
                <a:solidFill>
                  <a:schemeClr val="hlink"/>
                </a:solidFill>
              </a:rPr>
              <a:t>WFS</a:t>
            </a:r>
          </a:p>
        </p:txBody>
      </p:sp>
      <p:sp>
        <p:nvSpPr>
          <p:cNvPr id="153630" name="Right Arrow 39"/>
          <p:cNvSpPr>
            <a:spLocks noChangeArrowheads="1"/>
          </p:cNvSpPr>
          <p:nvPr/>
        </p:nvSpPr>
        <p:spPr bwMode="auto">
          <a:xfrm rot="-924980">
            <a:off x="2032489" y="3382566"/>
            <a:ext cx="2529254" cy="215503"/>
          </a:xfrm>
          <a:prstGeom prst="rightArrow">
            <a:avLst>
              <a:gd name="adj1" fmla="val 50000"/>
              <a:gd name="adj2" fmla="val 50152"/>
            </a:avLst>
          </a:prstGeom>
          <a:solidFill>
            <a:srgbClr val="66CC00"/>
          </a:solidFill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lIns="77925" tIns="38963" rIns="77925" bIns="38963">
            <a:prstTxWarp prst="textNoShape">
              <a:avLst/>
            </a:prstTxWarp>
          </a:bodyPr>
          <a:lstStyle/>
          <a:p>
            <a:pPr marL="101465" indent="-101465">
              <a:lnSpc>
                <a:spcPct val="90000"/>
              </a:lnSpc>
              <a:buClr>
                <a:schemeClr val="accent1"/>
              </a:buClr>
            </a:pPr>
            <a:endParaRPr lang="fr-FR" dirty="0"/>
          </a:p>
        </p:txBody>
      </p:sp>
      <p:sp>
        <p:nvSpPr>
          <p:cNvPr id="34" name="TextBox 33"/>
          <p:cNvSpPr txBox="1"/>
          <p:nvPr/>
        </p:nvSpPr>
        <p:spPr>
          <a:xfrm>
            <a:off x="3480629" y="5633007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dirty="0" err="1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Integrating External Data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804347" y="1123950"/>
            <a:ext cx="8229600" cy="3062606"/>
          </a:xfrm>
        </p:spPr>
        <p:txBody>
          <a:bodyPr/>
          <a:lstStyle/>
          <a:p>
            <a:r>
              <a:rPr lang="en-US" dirty="0" smtClean="0"/>
              <a:t>Consuming and aggregating third party spatial data sources</a:t>
            </a:r>
          </a:p>
          <a:p>
            <a:pPr lvl="1"/>
            <a:r>
              <a:rPr lang="en-US" dirty="0" err="1" smtClean="0"/>
              <a:t>eLocation</a:t>
            </a:r>
            <a:r>
              <a:rPr lang="en-US" dirty="0" smtClean="0"/>
              <a:t>, Bing, Google</a:t>
            </a:r>
          </a:p>
          <a:p>
            <a:pPr lvl="1"/>
            <a:r>
              <a:rPr lang="en-US" dirty="0" smtClean="0"/>
              <a:t>Any other map tile server (via a custom adapter) </a:t>
            </a:r>
          </a:p>
          <a:p>
            <a:r>
              <a:rPr lang="en-US" dirty="0" smtClean="0"/>
              <a:t>Support many standards:</a:t>
            </a:r>
          </a:p>
          <a:p>
            <a:pPr lvl="1"/>
            <a:r>
              <a:rPr lang="en-US" dirty="0" smtClean="0"/>
              <a:t>WMTS (Tile Service), </a:t>
            </a:r>
          </a:p>
          <a:p>
            <a:pPr lvl="1"/>
            <a:r>
              <a:rPr lang="en-US" dirty="0" smtClean="0"/>
              <a:t>WFS, WMS, </a:t>
            </a:r>
          </a:p>
          <a:p>
            <a:pPr lvl="1"/>
            <a:r>
              <a:rPr lang="en-US" dirty="0" smtClean="0"/>
              <a:t>Geo-</a:t>
            </a:r>
            <a:r>
              <a:rPr lang="en-US" dirty="0" err="1" smtClean="0"/>
              <a:t>Json</a:t>
            </a:r>
            <a:r>
              <a:rPr lang="en-US" dirty="0" smtClean="0"/>
              <a:t>, </a:t>
            </a:r>
            <a:r>
              <a:rPr lang="en-US" dirty="0" err="1" smtClean="0"/>
              <a:t>GeoRSS</a:t>
            </a:r>
            <a:r>
              <a:rPr lang="en-US" dirty="0" smtClean="0"/>
              <a:t>.</a:t>
            </a:r>
          </a:p>
          <a:p>
            <a:r>
              <a:rPr lang="en-US" dirty="0" smtClean="0"/>
              <a:t>Bundles GDAL/OGR for support of even more external data sources</a:t>
            </a:r>
          </a:p>
          <a:p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Location Intelligence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315200" y="1733550"/>
            <a:ext cx="1727689" cy="1453754"/>
          </a:xfrm>
          <a:prstGeom prst="rect">
            <a:avLst/>
          </a:prstGeom>
          <a:solidFill>
            <a:schemeClr val="accent2"/>
          </a:solidFill>
          <a:ln>
            <a:solidFill>
              <a:schemeClr val="accent5">
                <a:lumMod val="25000"/>
              </a:schemeClr>
            </a:solidFill>
          </a:ln>
        </p:spPr>
        <p:txBody>
          <a:bodyPr lIns="77925" tIns="38963" rIns="77925" bIns="38963">
            <a:spAutoFit/>
          </a:bodyPr>
          <a:lstStyle/>
          <a:p>
            <a:pPr>
              <a:defRPr/>
            </a:pPr>
            <a:r>
              <a:rPr lang="en-US" dirty="0">
                <a:latin typeface="+mj-lt"/>
              </a:rPr>
              <a:t>Combining the power of Business Intelligence and Maps</a:t>
            </a:r>
          </a:p>
        </p:txBody>
      </p:sp>
      <p:pic>
        <p:nvPicPr>
          <p:cNvPr id="36868" name="Picture 2" descr="C:\DOCUME~1\aagarwa\LOCALS~1\Temp\HS6ClipImage_4c62fa2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1999" y="666750"/>
            <a:ext cx="6380989" cy="4038600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Spatial Analytics</a:t>
            </a:r>
          </a:p>
        </p:txBody>
      </p:sp>
      <p:pic>
        <p:nvPicPr>
          <p:cNvPr id="52227" name="Picture 3" descr="themati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733425"/>
            <a:ext cx="6019800" cy="376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Latest 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804347" y="1522101"/>
            <a:ext cx="8229600" cy="2573649"/>
          </a:xfrm>
          <a:solidFill>
            <a:srgbClr val="D9D9D9"/>
          </a:solidFill>
        </p:spPr>
        <p:txBody>
          <a:bodyPr/>
          <a:lstStyle/>
          <a:p>
            <a:r>
              <a:rPr lang="en-US" dirty="0" smtClean="0"/>
              <a:t>Rich client interactivity</a:t>
            </a:r>
          </a:p>
          <a:p>
            <a:pPr lvl="1"/>
            <a:r>
              <a:rPr lang="en-US" dirty="0" smtClean="0"/>
              <a:t>HTML5-based API</a:t>
            </a:r>
          </a:p>
          <a:p>
            <a:r>
              <a:rPr lang="en-US" dirty="0" smtClean="0"/>
              <a:t>Map data editing</a:t>
            </a:r>
          </a:p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party data sources</a:t>
            </a:r>
          </a:p>
          <a:p>
            <a:r>
              <a:rPr lang="en-US" dirty="0" smtClean="0"/>
              <a:t>New admin console</a:t>
            </a:r>
          </a:p>
          <a:p>
            <a:r>
              <a:rPr lang="en-US" dirty="0" smtClean="0"/>
              <a:t>Separate MVDEMO samples</a:t>
            </a:r>
          </a:p>
          <a:p>
            <a:r>
              <a:rPr lang="en-US" dirty="0" smtClean="0"/>
              <a:t>Glassfish-based “quick start” kit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62000" y="1047750"/>
            <a:ext cx="8229600" cy="304800"/>
          </a:xfrm>
        </p:spPr>
        <p:txBody>
          <a:bodyPr/>
          <a:lstStyle/>
          <a:p>
            <a:r>
              <a:rPr lang="en-US" dirty="0" err="1" smtClean="0"/>
              <a:t>Mapviewer</a:t>
            </a:r>
            <a:r>
              <a:rPr lang="en-US" dirty="0" smtClean="0"/>
              <a:t> 12cR2 (12.2.1)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3257550"/>
            <a:ext cx="2156237" cy="1219200"/>
          </a:xfrm>
          <a:prstGeom prst="rect">
            <a:avLst/>
          </a:prstGeom>
          <a:ln>
            <a:solidFill>
              <a:srgbClr val="667263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894" y="2266950"/>
            <a:ext cx="3038906" cy="838200"/>
          </a:xfrm>
          <a:prstGeom prst="rect">
            <a:avLst/>
          </a:prstGeom>
          <a:ln>
            <a:solidFill>
              <a:srgbClr val="667263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971550"/>
            <a:ext cx="1981200" cy="1126995"/>
          </a:xfrm>
          <a:prstGeom prst="rect">
            <a:avLst/>
          </a:prstGeom>
          <a:ln>
            <a:solidFill>
              <a:srgbClr val="667263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400" y="1809750"/>
            <a:ext cx="1963052" cy="1207568"/>
          </a:xfrm>
          <a:prstGeom prst="rect">
            <a:avLst/>
          </a:prstGeom>
          <a:ln>
            <a:solidFill>
              <a:srgbClr val="667263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Devices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85800" y="1200150"/>
            <a:ext cx="4267200" cy="3257550"/>
          </a:xfrm>
          <a:noFill/>
        </p:spPr>
        <p:txBody>
          <a:bodyPr/>
          <a:lstStyle/>
          <a:p>
            <a:r>
              <a:rPr lang="en-US" dirty="0" smtClean="0"/>
              <a:t>Full support for mobile devices (tablets, </a:t>
            </a:r>
            <a:r>
              <a:rPr lang="en-US" dirty="0" err="1" smtClean="0"/>
              <a:t>smartphones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Tablet gestures (zoom, pan, identify, draw)</a:t>
            </a:r>
          </a:p>
          <a:p>
            <a:r>
              <a:rPr lang="en-US" dirty="0" smtClean="0"/>
              <a:t>Landscape </a:t>
            </a:r>
            <a:r>
              <a:rPr lang="en-US" dirty="0" err="1" smtClean="0"/>
              <a:t>vs</a:t>
            </a:r>
            <a:r>
              <a:rPr lang="en-US" dirty="0" smtClean="0"/>
              <a:t> portrait orientation.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39700"/>
            <a:ext cx="3595688" cy="479425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MapViewer</a:t>
            </a:r>
            <a:r>
              <a:rPr lang="en-US" dirty="0" smtClean="0"/>
              <a:t> in Action</a:t>
            </a:r>
          </a:p>
        </p:txBody>
      </p:sp>
      <p:sp>
        <p:nvSpPr>
          <p:cNvPr id="56323" name="Content Placeholder 5"/>
          <p:cNvSpPr>
            <a:spLocks noGrp="1"/>
          </p:cNvSpPr>
          <p:nvPr>
            <p:ph type="body" sz="quarter" idx="13"/>
          </p:nvPr>
        </p:nvSpPr>
        <p:spPr>
          <a:xfrm>
            <a:off x="804981" y="1098549"/>
            <a:ext cx="7771752" cy="2616201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sz="1800" dirty="0" smtClean="0"/>
              <a:t>Oracle </a:t>
            </a:r>
            <a:r>
              <a:rPr lang="en-US" sz="1800" dirty="0" err="1" smtClean="0"/>
              <a:t>eLocation</a:t>
            </a:r>
            <a:r>
              <a:rPr lang="en-US" sz="1800" dirty="0" smtClean="0"/>
              <a:t> Services</a:t>
            </a:r>
          </a:p>
          <a:p>
            <a:pPr algn="ctr">
              <a:buFontTx/>
              <a:buNone/>
            </a:pPr>
            <a:r>
              <a:rPr lang="en-US" sz="1800" dirty="0" smtClean="0">
                <a:hlinkClick r:id="rId2"/>
              </a:rPr>
              <a:t>http://maps.oracle.com</a:t>
            </a:r>
            <a:endParaRPr lang="en-US" sz="1800" dirty="0" smtClean="0"/>
          </a:p>
        </p:txBody>
      </p:sp>
      <p:pic>
        <p:nvPicPr>
          <p:cNvPr id="56324" name="Picture 2"/>
          <p:cNvPicPr>
            <a:picLocks noChangeAspect="1" noChangeArrowheads="1"/>
          </p:cNvPicPr>
          <p:nvPr/>
        </p:nvPicPr>
        <p:blipFill>
          <a:blip r:embed="rId3" cstate="print"/>
          <a:srcRect l="3000" t="3000" r="3999" b="6999"/>
          <a:stretch>
            <a:fillRect/>
          </a:stretch>
        </p:blipFill>
        <p:spPr bwMode="auto">
          <a:xfrm>
            <a:off x="3352800" y="1962150"/>
            <a:ext cx="2713684" cy="2133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Information …</a:t>
            </a:r>
            <a:br>
              <a:rPr lang="en-US" dirty="0" smtClean="0"/>
            </a:br>
            <a:r>
              <a:rPr lang="en-US" sz="1800" b="0" dirty="0" smtClean="0"/>
              <a:t>http://</a:t>
            </a:r>
            <a:r>
              <a:rPr lang="en-US" sz="1800" b="0" dirty="0" err="1" smtClean="0"/>
              <a:t>www.oracle.com/technetwork/middleware/mapviewer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123950"/>
            <a:ext cx="6387012" cy="3404245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and Configuring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1009650"/>
            <a:ext cx="3260014" cy="2019300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xmlns:p="http://schemas.openxmlformats.org/presentationml/2006/main" xmlns:r="http://schemas.openxmlformats.org/officeDocument/2006/relationships" xmlns:a="http://schemas.openxmlformats.org/drawingml/2006/main" val="27998812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216" y="-19050"/>
            <a:ext cx="7380784" cy="430390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6200" y="4324350"/>
            <a:ext cx="8458200" cy="304800"/>
          </a:xfrm>
          <a:solidFill>
            <a:srgbClr val="FFFFFF"/>
          </a:solidFill>
          <a:ln>
            <a:solidFill>
              <a:srgbClr val="667263"/>
            </a:solidFill>
          </a:ln>
        </p:spPr>
        <p:txBody>
          <a:bodyPr/>
          <a:lstStyle/>
          <a:p>
            <a:pPr algn="ctr"/>
            <a:r>
              <a:rPr lang="en-US" sz="1800" dirty="0" err="1" smtClean="0"/>
              <a:t>http://www.oracle.com/technetwork/middleware/mapviewer/downloads/index.html</a:t>
            </a: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9800" y="895350"/>
            <a:ext cx="2819386" cy="914400"/>
          </a:xfrm>
          <a:solidFill>
            <a:srgbClr val="FFFFFF"/>
          </a:solidFill>
          <a:ln>
            <a:solidFill>
              <a:srgbClr val="667263"/>
            </a:solidFill>
          </a:ln>
        </p:spPr>
        <p:txBody>
          <a:bodyPr anchor="ctr"/>
          <a:lstStyle/>
          <a:p>
            <a:pPr algn="ctr"/>
            <a:r>
              <a:rPr lang="en-US" dirty="0" smtClean="0"/>
              <a:t>Downloading </a:t>
            </a:r>
            <a:r>
              <a:rPr lang="en-US" dirty="0" err="1" smtClean="0"/>
              <a:t>MapViewer</a:t>
            </a:r>
            <a:endParaRPr lang="en-US" dirty="0"/>
          </a:p>
        </p:txBody>
      </p:sp>
      <p:cxnSp>
        <p:nvCxnSpPr>
          <p:cNvPr id="7" name="Straight Arrow Connector 3"/>
          <p:cNvCxnSpPr>
            <a:cxnSpLocks noChangeShapeType="1"/>
            <a:stCxn id="12" idx="3"/>
          </p:cNvCxnSpPr>
          <p:nvPr/>
        </p:nvCxnSpPr>
        <p:spPr bwMode="auto">
          <a:xfrm>
            <a:off x="1373066" y="2760263"/>
            <a:ext cx="836734" cy="116287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arrow" w="med" len="med"/>
          </a:ln>
        </p:spPr>
      </p:cxn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52400" y="3048186"/>
            <a:ext cx="1220666" cy="386464"/>
          </a:xfrm>
          <a:prstGeom prst="rect">
            <a:avLst/>
          </a:prstGeom>
          <a:solidFill>
            <a:srgbClr val="F2F2F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wrap="square" lIns="77925" tIns="38963" rIns="77925" bIns="38963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000" dirty="0" smtClean="0">
                <a:solidFill>
                  <a:srgbClr val="FF0000"/>
                </a:solidFill>
              </a:rPr>
              <a:t>Installation Kit  for </a:t>
            </a:r>
            <a:r>
              <a:rPr lang="en-US" sz="1000" dirty="0" err="1" smtClean="0">
                <a:solidFill>
                  <a:srgbClr val="FF0000"/>
                </a:solidFill>
              </a:rPr>
              <a:t>Weblogic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52400" y="2643975"/>
            <a:ext cx="1220666" cy="232575"/>
          </a:xfrm>
          <a:prstGeom prst="rect">
            <a:avLst/>
          </a:prstGeom>
          <a:solidFill>
            <a:srgbClr val="F2F2F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wrap="square" lIns="77925" tIns="38963" rIns="77925" bIns="38963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000" dirty="0" smtClean="0">
                <a:solidFill>
                  <a:srgbClr val="FF0000"/>
                </a:solidFill>
              </a:rPr>
              <a:t>Map Builder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152400" y="3663250"/>
            <a:ext cx="1220666" cy="232575"/>
          </a:xfrm>
          <a:prstGeom prst="rect">
            <a:avLst/>
          </a:prstGeom>
          <a:solidFill>
            <a:srgbClr val="F2F2F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wrap="square" lIns="77925" tIns="38963" rIns="77925" bIns="38963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000" dirty="0" smtClean="0">
                <a:solidFill>
                  <a:srgbClr val="FF0000"/>
                </a:solidFill>
              </a:rPr>
              <a:t>Manual</a:t>
            </a:r>
            <a:endParaRPr lang="en-US" sz="1000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3"/>
          <p:cNvCxnSpPr>
            <a:cxnSpLocks noChangeShapeType="1"/>
            <a:stCxn id="24" idx="3"/>
          </p:cNvCxnSpPr>
          <p:nvPr/>
        </p:nvCxnSpPr>
        <p:spPr bwMode="auto">
          <a:xfrm>
            <a:off x="1373066" y="2257026"/>
            <a:ext cx="836734" cy="390924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arrow" w="med" len="med"/>
          </a:ln>
        </p:spPr>
      </p:cxn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152400" y="1123950"/>
            <a:ext cx="1220666" cy="540352"/>
          </a:xfrm>
          <a:prstGeom prst="rect">
            <a:avLst/>
          </a:prstGeom>
          <a:solidFill>
            <a:srgbClr val="F2F2F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wrap="square" lIns="77925" tIns="38963" rIns="77925" bIns="38963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000" dirty="0" smtClean="0">
                <a:solidFill>
                  <a:srgbClr val="FF0000"/>
                </a:solidFill>
              </a:rPr>
              <a:t>“Quick Start” Kit</a:t>
            </a:r>
          </a:p>
          <a:p>
            <a:pPr eaLnBrk="0" hangingPunct="0"/>
            <a:r>
              <a:rPr lang="en-US" sz="1000" dirty="0" smtClean="0">
                <a:solidFill>
                  <a:srgbClr val="FF0000"/>
                </a:solidFill>
              </a:rPr>
              <a:t>With Glassfish server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152400" y="1986850"/>
            <a:ext cx="1220666" cy="540352"/>
          </a:xfrm>
          <a:prstGeom prst="rect">
            <a:avLst/>
          </a:prstGeom>
          <a:solidFill>
            <a:srgbClr val="F2F2F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wrap="square" lIns="77925" tIns="38963" rIns="77925" bIns="38963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000" dirty="0" smtClean="0">
                <a:solidFill>
                  <a:srgbClr val="FF0000"/>
                </a:solidFill>
              </a:rPr>
              <a:t>Installation Kit for JEE servers other than </a:t>
            </a:r>
            <a:r>
              <a:rPr lang="en-US" sz="1000" dirty="0" err="1" smtClean="0">
                <a:solidFill>
                  <a:srgbClr val="FF0000"/>
                </a:solidFill>
              </a:rPr>
              <a:t>Weblogic</a:t>
            </a:r>
            <a:endParaRPr lang="en-US" sz="1000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3"/>
          <p:cNvCxnSpPr>
            <a:cxnSpLocks noChangeShapeType="1"/>
            <a:stCxn id="16" idx="3"/>
          </p:cNvCxnSpPr>
          <p:nvPr/>
        </p:nvCxnSpPr>
        <p:spPr bwMode="auto">
          <a:xfrm flipV="1">
            <a:off x="1373066" y="3181350"/>
            <a:ext cx="836734" cy="598188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arrow" w="med" len="med"/>
          </a:ln>
        </p:spPr>
      </p:cxnSp>
      <p:cxnSp>
        <p:nvCxnSpPr>
          <p:cNvPr id="27" name="Straight Arrow Connector 3"/>
          <p:cNvCxnSpPr>
            <a:cxnSpLocks noChangeShapeType="1"/>
            <a:stCxn id="19" idx="3"/>
          </p:cNvCxnSpPr>
          <p:nvPr/>
        </p:nvCxnSpPr>
        <p:spPr bwMode="auto">
          <a:xfrm>
            <a:off x="1373066" y="1394126"/>
            <a:ext cx="836734" cy="949024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arrow" w="med" len="med"/>
          </a:ln>
        </p:spPr>
      </p:cxnSp>
      <p:cxnSp>
        <p:nvCxnSpPr>
          <p:cNvPr id="28" name="Straight Arrow Connector 3"/>
          <p:cNvCxnSpPr>
            <a:cxnSpLocks noChangeShapeType="1"/>
            <a:stCxn id="8" idx="3"/>
          </p:cNvCxnSpPr>
          <p:nvPr/>
        </p:nvCxnSpPr>
        <p:spPr bwMode="auto">
          <a:xfrm flipV="1">
            <a:off x="1373066" y="3028950"/>
            <a:ext cx="836734" cy="212468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arrow" w="med" len="med"/>
          </a:ln>
        </p:spPr>
      </p:cxn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</a:t>
            </a:r>
            <a:r>
              <a:rPr lang="en-US" dirty="0" err="1" smtClean="0"/>
              <a:t>MapViewer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804347" y="1123950"/>
            <a:ext cx="8229600" cy="3062606"/>
          </a:xfrm>
        </p:spPr>
        <p:txBody>
          <a:bodyPr/>
          <a:lstStyle/>
          <a:p>
            <a:r>
              <a:rPr lang="en-US" dirty="0" smtClean="0"/>
              <a:t>Deploy the application (</a:t>
            </a:r>
            <a:r>
              <a:rPr lang="en-US" dirty="0" err="1" smtClean="0"/>
              <a:t>mapviewer.ear</a:t>
            </a:r>
            <a:r>
              <a:rPr lang="en-US" dirty="0" smtClean="0"/>
              <a:t>) into your application server</a:t>
            </a:r>
          </a:p>
          <a:p>
            <a:r>
              <a:rPr lang="en-US" b="1" dirty="0" smtClean="0"/>
              <a:t>No longer need to manually unpack the ear file (</a:t>
            </a:r>
            <a:r>
              <a:rPr lang="en-US" b="1" dirty="0" err="1" smtClean="0"/>
              <a:t>Weblogic</a:t>
            </a:r>
            <a:r>
              <a:rPr lang="en-US" b="1" dirty="0" smtClean="0"/>
              <a:t>)</a:t>
            </a:r>
            <a:endParaRPr lang="en-US" b="1" dirty="0"/>
          </a:p>
        </p:txBody>
      </p:sp>
      <p:pic>
        <p:nvPicPr>
          <p:cNvPr id="5" name="Picture 4" descr="C:\temp\capture6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885950"/>
            <a:ext cx="8856663" cy="11795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" name="Picture 5" descr="C:\temp\capture7.bmp"/>
          <p:cNvPicPr>
            <a:picLocks noChangeAspect="1" noChangeArrowheads="1"/>
          </p:cNvPicPr>
          <p:nvPr/>
        </p:nvPicPr>
        <p:blipFill>
          <a:blip r:embed="rId3"/>
          <a:srcRect b="43969"/>
          <a:stretch>
            <a:fillRect/>
          </a:stretch>
        </p:blipFill>
        <p:spPr bwMode="auto">
          <a:xfrm>
            <a:off x="76200" y="3105150"/>
            <a:ext cx="24765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228600" y="3638550"/>
            <a:ext cx="1676400" cy="22860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1"/>
            </a:solidFill>
            <a:round/>
            <a:headEnd/>
            <a:tailEnd/>
          </a:ln>
        </p:spPr>
        <p:txBody>
          <a:bodyPr lIns="92075" tIns="46038" rIns="92075" bIns="46038" anchor="ctr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</a:pPr>
            <a:endParaRPr lang="fr-FR"/>
          </a:p>
        </p:txBody>
      </p:sp>
      <p:pic>
        <p:nvPicPr>
          <p:cNvPr id="8" name="Picture 2" descr="C:\temp\capture9.bmp"/>
          <p:cNvPicPr>
            <a:picLocks noChangeAspect="1" noChangeArrowheads="1"/>
          </p:cNvPicPr>
          <p:nvPr/>
        </p:nvPicPr>
        <p:blipFill>
          <a:blip r:embed="rId4"/>
          <a:srcRect b="38549"/>
          <a:stretch>
            <a:fillRect/>
          </a:stretch>
        </p:blipFill>
        <p:spPr bwMode="auto">
          <a:xfrm>
            <a:off x="2667000" y="2952750"/>
            <a:ext cx="4800599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3581400" y="4095750"/>
            <a:ext cx="3505200" cy="287337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1"/>
            </a:solidFill>
            <a:round/>
            <a:headEnd/>
            <a:tailEnd/>
          </a:ln>
        </p:spPr>
        <p:txBody>
          <a:bodyPr lIns="92075" tIns="46038" rIns="92075" bIns="46038" anchor="ctr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</a:pPr>
            <a:endParaRPr lang="fr-F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MapViewer</a:t>
            </a:r>
            <a:r>
              <a:rPr lang="en-US" dirty="0" smtClean="0"/>
              <a:t> Administration Console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http://&lt;server&gt;/</a:t>
            </a:r>
            <a:r>
              <a:rPr lang="en-US" dirty="0" err="1" smtClean="0"/>
              <a:t>mapviewer</a:t>
            </a:r>
            <a:endParaRPr lang="en-US" dirty="0"/>
          </a:p>
        </p:txBody>
      </p:sp>
      <p:sp>
        <p:nvSpPr>
          <p:cNvPr id="16" name="AutoShape 8"/>
          <p:cNvSpPr>
            <a:spLocks noChangeArrowheads="1"/>
          </p:cNvSpPr>
          <p:nvPr/>
        </p:nvSpPr>
        <p:spPr bwMode="auto">
          <a:xfrm>
            <a:off x="5334000" y="1047750"/>
            <a:ext cx="457200" cy="15240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1"/>
            </a:solidFill>
            <a:round/>
            <a:headEnd/>
            <a:tailEnd/>
          </a:ln>
        </p:spPr>
        <p:txBody>
          <a:bodyPr lIns="92075" tIns="46038" rIns="92075" bIns="46038" anchor="ctr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</a:pPr>
            <a:endParaRPr lang="fr-FR"/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auto">
          <a:xfrm>
            <a:off x="4953000" y="1276350"/>
            <a:ext cx="685800" cy="15240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1"/>
            </a:solidFill>
            <a:round/>
            <a:headEnd/>
            <a:tailEnd/>
          </a:ln>
        </p:spPr>
        <p:txBody>
          <a:bodyPr lIns="92075" tIns="46038" rIns="92075" bIns="46038" anchor="ctr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</a:pPr>
            <a:endParaRPr lang="fr-FR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12611"/>
            <a:ext cx="6934200" cy="3916539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581150"/>
            <a:ext cx="3016685" cy="129540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sp>
        <p:nvSpPr>
          <p:cNvPr id="19" name="Text Placeholder 9"/>
          <p:cNvSpPr txBox="1">
            <a:spLocks/>
          </p:cNvSpPr>
          <p:nvPr/>
        </p:nvSpPr>
        <p:spPr>
          <a:xfrm>
            <a:off x="5909747" y="1123950"/>
            <a:ext cx="3158053" cy="323334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vert="horz" lIns="0" tIns="0" rIns="0" bIns="0" rtlCol="0" anchor="ctr" anchorCtr="0">
            <a:noAutofit/>
          </a:bodyPr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5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http://&lt;server&gt;/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mapviewer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racle_Template_16x9">
  <a:themeElements>
    <a:clrScheme name="Oracle Color Palette">
      <a:dk1>
        <a:srgbClr val="000000"/>
      </a:dk1>
      <a:lt1>
        <a:sysClr val="window" lastClr="FFFFFF"/>
      </a:lt1>
      <a:dk2>
        <a:srgbClr val="424545"/>
      </a:dk2>
      <a:lt2>
        <a:srgbClr val="A3A3A3"/>
      </a:lt2>
      <a:accent1>
        <a:srgbClr val="FF1414"/>
      </a:accent1>
      <a:accent2>
        <a:srgbClr val="E5E5E5"/>
      </a:accent2>
      <a:accent3>
        <a:srgbClr val="8BAAC3"/>
      </a:accent3>
      <a:accent4>
        <a:srgbClr val="5B6981"/>
      </a:accent4>
      <a:accent5>
        <a:srgbClr val="7D7369"/>
      </a:accent5>
      <a:accent6>
        <a:srgbClr val="786464"/>
      </a:accent6>
      <a:hlink>
        <a:srgbClr val="0000FF"/>
      </a:hlink>
      <a:folHlink>
        <a:srgbClr val="800080"/>
      </a:folHlink>
    </a:clrScheme>
    <a:fontScheme name="Oracl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000" dirty="0" err="1" smtClean="0">
            <a:solidFill>
              <a:schemeClr val="tx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racle 2012">
      <a:dk1>
        <a:sysClr val="windowText" lastClr="000000"/>
      </a:dk1>
      <a:lt1>
        <a:sysClr val="window" lastClr="FFFFFF"/>
      </a:lt1>
      <a:dk2>
        <a:srgbClr val="424545"/>
      </a:dk2>
      <a:lt2>
        <a:srgbClr val="A3A3A3"/>
      </a:lt2>
      <a:accent1>
        <a:srgbClr val="FF1414"/>
      </a:accent1>
      <a:accent2>
        <a:srgbClr val="E5E5E5"/>
      </a:accent2>
      <a:accent3>
        <a:srgbClr val="8BAAC3"/>
      </a:accent3>
      <a:accent4>
        <a:srgbClr val="5B6981"/>
      </a:accent4>
      <a:accent5>
        <a:srgbClr val="7D7369"/>
      </a:accent5>
      <a:accent6>
        <a:srgbClr val="786464"/>
      </a:accent6>
      <a:hlink>
        <a:srgbClr val="0000FF"/>
      </a:hlink>
      <a:folHlink>
        <a:srgbClr val="800080"/>
      </a:folHlink>
    </a:clrScheme>
    <a:fontScheme name="Oracle 201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26989</TotalTime>
  <Words>1303</Words>
  <Application>Microsoft Macintosh PowerPoint</Application>
  <PresentationFormat>On-screen Show (16:9)</PresentationFormat>
  <Paragraphs>278</Paragraphs>
  <Slides>52</Slides>
  <Notes>10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Oracle_Template_16x9</vt:lpstr>
      <vt:lpstr>Slide 1</vt:lpstr>
      <vt:lpstr>Topics</vt:lpstr>
      <vt:lpstr>What is MapViewer ?</vt:lpstr>
      <vt:lpstr>MapViewer Architecture:  Oracle Maps</vt:lpstr>
      <vt:lpstr>Latest Version</vt:lpstr>
      <vt:lpstr>Installing and Configuring</vt:lpstr>
      <vt:lpstr>Downloading MapViewer</vt:lpstr>
      <vt:lpstr>Installing MapViewer</vt:lpstr>
      <vt:lpstr>MapViewer Administration Console</vt:lpstr>
      <vt:lpstr>MapViewer Administration Console</vt:lpstr>
      <vt:lpstr>Viewing the current log</vt:lpstr>
      <vt:lpstr>Updating the Configuration</vt:lpstr>
      <vt:lpstr>Set Logging and Tracing</vt:lpstr>
      <vt:lpstr>Define a Data Source</vt:lpstr>
      <vt:lpstr>Define a Data Source</vt:lpstr>
      <vt:lpstr>Set Security</vt:lpstr>
      <vt:lpstr>Defining Maps</vt:lpstr>
      <vt:lpstr>Defining Maps</vt:lpstr>
      <vt:lpstr>Slide 19</vt:lpstr>
      <vt:lpstr>Slide 20</vt:lpstr>
      <vt:lpstr>Slide 21</vt:lpstr>
      <vt:lpstr>Thematics: Advanced Styles</vt:lpstr>
      <vt:lpstr>Thematics: Advanced Styles</vt:lpstr>
      <vt:lpstr>Defining Themes</vt:lpstr>
      <vt:lpstr>Slide 25</vt:lpstr>
      <vt:lpstr>Slide 26</vt:lpstr>
      <vt:lpstr>Define a Tile Layer</vt:lpstr>
      <vt:lpstr>Manage Tile Layers</vt:lpstr>
      <vt:lpstr>Manage Tile Layers</vt:lpstr>
      <vt:lpstr>Developing Applications</vt:lpstr>
      <vt:lpstr>Mapping Applications</vt:lpstr>
      <vt:lpstr>Examples and Tutorials</vt:lpstr>
      <vt:lpstr>Online Tutorials</vt:lpstr>
      <vt:lpstr>Examples and Tutorials</vt:lpstr>
      <vt:lpstr>Oracle Maps V1 API Documentation</vt:lpstr>
      <vt:lpstr>Oracle Maps V1 Tutorials</vt:lpstr>
      <vt:lpstr>Oracle Maps V1 Tutorials</vt:lpstr>
      <vt:lpstr>Oracle Maps V2 API Documentation</vt:lpstr>
      <vt:lpstr>Oracle Maps V2 Tutorials</vt:lpstr>
      <vt:lpstr>Application Development  </vt:lpstr>
      <vt:lpstr>Application Development  </vt:lpstr>
      <vt:lpstr>SQL Developer and Map Views</vt:lpstr>
      <vt:lpstr>Slide 43</vt:lpstr>
      <vt:lpstr>SQL Developer – Data Maintenance</vt:lpstr>
      <vt:lpstr>Data Editor</vt:lpstr>
      <vt:lpstr>Integrating External Data Sources</vt:lpstr>
      <vt:lpstr>Integrating External Data Sources</vt:lpstr>
      <vt:lpstr>Location Intelligence</vt:lpstr>
      <vt:lpstr>Advanced Spatial Analytics</vt:lpstr>
      <vt:lpstr>Mobile Devices</vt:lpstr>
      <vt:lpstr>MapViewer in Action</vt:lpstr>
      <vt:lpstr>More Information … http://www.oracle.com/technetwork/middleware/mapviewer 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Duarte, Inc.</dc:creator>
  <cp:lastModifiedBy>Albert Godfrind</cp:lastModifiedBy>
  <cp:revision>985</cp:revision>
  <cp:lastPrinted>2013-05-08T16:47:59Z</cp:lastPrinted>
  <dcterms:created xsi:type="dcterms:W3CDTF">2015-12-02T05:27:38Z</dcterms:created>
  <dcterms:modified xsi:type="dcterms:W3CDTF">2015-12-03T06:47:43Z</dcterms:modified>
</cp:coreProperties>
</file>